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4" r:id="rId2"/>
    <p:sldId id="316" r:id="rId3"/>
    <p:sldId id="289" r:id="rId4"/>
    <p:sldId id="290" r:id="rId5"/>
    <p:sldId id="301" r:id="rId6"/>
    <p:sldId id="314" r:id="rId7"/>
    <p:sldId id="315" r:id="rId8"/>
    <p:sldId id="299" r:id="rId9"/>
    <p:sldId id="26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FA76B-2DEE-4F13-BA40-2786E9DEB5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6D6601-C7B5-4FDB-8CA3-6EBFBA209148}">
      <dgm:prSet phldrT="[Text]" custT="1"/>
      <dgm:spPr/>
      <dgm:t>
        <a:bodyPr/>
        <a:lstStyle/>
        <a:p>
          <a:r>
            <a:rPr lang="de-DE" sz="1600" b="1" dirty="0"/>
            <a:t>Wortlaut</a:t>
          </a:r>
          <a:endParaRPr lang="en-US" sz="1600" b="1" dirty="0"/>
        </a:p>
      </dgm:t>
    </dgm:pt>
    <dgm:pt modelId="{74A5984B-27AE-4580-B9BC-5F356C5E9816}" type="parTrans" cxnId="{889605ED-44A5-48DC-991E-8FCE89407C12}">
      <dgm:prSet/>
      <dgm:spPr/>
      <dgm:t>
        <a:bodyPr/>
        <a:lstStyle/>
        <a:p>
          <a:endParaRPr lang="en-US"/>
        </a:p>
      </dgm:t>
    </dgm:pt>
    <dgm:pt modelId="{F98EA25D-D0B6-4DF6-A7E7-D13917A6221A}" type="sibTrans" cxnId="{889605ED-44A5-48DC-991E-8FCE89407C12}">
      <dgm:prSet/>
      <dgm:spPr/>
      <dgm:t>
        <a:bodyPr/>
        <a:lstStyle/>
        <a:p>
          <a:endParaRPr lang="en-US"/>
        </a:p>
      </dgm:t>
    </dgm:pt>
    <dgm:pt modelId="{1201527C-BF13-4968-9C85-61527B21268C}">
      <dgm:prSet phldrT="[Text]" custT="1"/>
      <dgm:spPr/>
      <dgm:t>
        <a:bodyPr/>
        <a:lstStyle/>
        <a:p>
          <a:r>
            <a:rPr lang="de-DE" sz="1600" b="1" dirty="0"/>
            <a:t>Historische Interpretation</a:t>
          </a:r>
          <a:endParaRPr lang="en-US" sz="1600" b="1" dirty="0"/>
        </a:p>
      </dgm:t>
    </dgm:pt>
    <dgm:pt modelId="{69100550-F7B7-4D98-AD20-9326F5D0496E}" type="parTrans" cxnId="{A9A182F3-59E5-4D27-A65C-8F4750DB845E}">
      <dgm:prSet/>
      <dgm:spPr/>
      <dgm:t>
        <a:bodyPr/>
        <a:lstStyle/>
        <a:p>
          <a:endParaRPr lang="en-US"/>
        </a:p>
      </dgm:t>
    </dgm:pt>
    <dgm:pt modelId="{19C18C02-4784-4B8D-9A78-611705FEB6C7}" type="sibTrans" cxnId="{A9A182F3-59E5-4D27-A65C-8F4750DB845E}">
      <dgm:prSet/>
      <dgm:spPr/>
      <dgm:t>
        <a:bodyPr/>
        <a:lstStyle/>
        <a:p>
          <a:endParaRPr lang="en-US"/>
        </a:p>
      </dgm:t>
    </dgm:pt>
    <dgm:pt modelId="{39BF4599-5E37-47F9-B97D-8BD12D57D036}">
      <dgm:prSet phldrT="[Text]" custT="1"/>
      <dgm:spPr/>
      <dgm:t>
        <a:bodyPr/>
        <a:lstStyle/>
        <a:p>
          <a:r>
            <a:rPr lang="de-DE" sz="1600" b="1" dirty="0"/>
            <a:t>Alternativmechanismen</a:t>
          </a:r>
          <a:endParaRPr lang="en-US" sz="1600" b="1" dirty="0"/>
        </a:p>
      </dgm:t>
    </dgm:pt>
    <dgm:pt modelId="{1A699FA4-41E7-4081-94B4-5C05905687D7}" type="parTrans" cxnId="{B9BCFEB0-93F8-4F23-9927-42B2A8E6D7A8}">
      <dgm:prSet/>
      <dgm:spPr/>
      <dgm:t>
        <a:bodyPr/>
        <a:lstStyle/>
        <a:p>
          <a:endParaRPr lang="en-US"/>
        </a:p>
      </dgm:t>
    </dgm:pt>
    <dgm:pt modelId="{F787D54B-59D7-490A-8F85-B86433DD0010}" type="sibTrans" cxnId="{B9BCFEB0-93F8-4F23-9927-42B2A8E6D7A8}">
      <dgm:prSet/>
      <dgm:spPr/>
      <dgm:t>
        <a:bodyPr/>
        <a:lstStyle/>
        <a:p>
          <a:endParaRPr lang="en-US"/>
        </a:p>
      </dgm:t>
    </dgm:pt>
    <dgm:pt modelId="{7B933ED1-9A7C-43FE-AD61-329C8A8784EC}">
      <dgm:prSet phldrT="[Text]" custT="1"/>
      <dgm:spPr/>
      <dgm:t>
        <a:bodyPr/>
        <a:lstStyle/>
        <a:p>
          <a:r>
            <a:rPr lang="de-AT" sz="1100" b="0" i="0" u="none" strike="noStrike" kern="1200" dirty="0">
              <a:solidFill>
                <a:schemeClr val="tx1"/>
              </a:solidFill>
              <a:effectLst/>
              <a:latin typeface="+mn-lt"/>
            </a:rPr>
            <a:t> Gerade keine Schwierigkeiten tatsächlicher Art / Sachverhaltsschwierigkeiten</a:t>
          </a:r>
          <a:endParaRPr lang="en-US" sz="1100" b="0" i="0" u="none" kern="1200" dirty="0">
            <a:solidFill>
              <a:schemeClr val="tx1"/>
            </a:solidFill>
            <a:latin typeface="+mn-lt"/>
          </a:endParaRPr>
        </a:p>
      </dgm:t>
    </dgm:pt>
    <dgm:pt modelId="{77F223E1-9625-4DCA-8C85-C76D6C6E7136}" type="parTrans" cxnId="{E8DEF3F4-645F-4A1B-B2E1-508093213E67}">
      <dgm:prSet/>
      <dgm:spPr/>
      <dgm:t>
        <a:bodyPr/>
        <a:lstStyle/>
        <a:p>
          <a:endParaRPr lang="en-US"/>
        </a:p>
      </dgm:t>
    </dgm:pt>
    <dgm:pt modelId="{8FF6A4F7-4E90-4C6B-AC44-65F8DBA43340}" type="sibTrans" cxnId="{E8DEF3F4-645F-4A1B-B2E1-508093213E67}">
      <dgm:prSet/>
      <dgm:spPr/>
      <dgm:t>
        <a:bodyPr/>
        <a:lstStyle/>
        <a:p>
          <a:endParaRPr lang="en-US"/>
        </a:p>
      </dgm:t>
    </dgm:pt>
    <dgm:pt modelId="{C1000FAA-D152-40C5-8B61-83583DA1C740}">
      <dgm:prSet phldrT="[Text]" custT="1"/>
      <dgm:spPr/>
      <dgm:t>
        <a:bodyPr/>
        <a:lstStyle/>
        <a:p>
          <a:r>
            <a:rPr lang="de-AT" sz="1100" b="0" i="0" u="none" strike="noStrike" kern="1200" dirty="0">
              <a:solidFill>
                <a:schemeClr val="tx1"/>
              </a:solidFill>
              <a:effectLst/>
              <a:latin typeface="+mn-lt"/>
            </a:rPr>
            <a:t> § 292. (1) […]ist, </a:t>
          </a:r>
          <a:r>
            <a:rPr lang="de-AT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wenn zu entscheidende Rechtsfragen besondere Schwierigkeiten rechtlicher Art aufweisen</a:t>
          </a:r>
          <a:r>
            <a:rPr lang="de-AT" sz="1100" b="0" i="0" u="none" strike="noStrike" kern="1200" dirty="0">
              <a:solidFill>
                <a:schemeClr val="tx1"/>
              </a:solidFill>
              <a:effectLst/>
              <a:latin typeface="+mn-lt"/>
            </a:rPr>
            <a:t>, […]Verfahrenshilfe […] zu bewilligen […]</a:t>
          </a:r>
          <a:endParaRPr lang="en-US" sz="1100" b="0" i="0" u="none" kern="1200" dirty="0">
            <a:solidFill>
              <a:schemeClr val="tx1"/>
            </a:solidFill>
            <a:latin typeface="+mn-lt"/>
          </a:endParaRPr>
        </a:p>
      </dgm:t>
    </dgm:pt>
    <dgm:pt modelId="{7466D66E-45C2-42E3-914C-C94724062E16}" type="parTrans" cxnId="{AFCE6EF4-231E-4CDA-A4E9-FC75D03B5857}">
      <dgm:prSet/>
      <dgm:spPr/>
      <dgm:t>
        <a:bodyPr/>
        <a:lstStyle/>
        <a:p>
          <a:endParaRPr lang="en-US"/>
        </a:p>
      </dgm:t>
    </dgm:pt>
    <dgm:pt modelId="{C10697D0-2937-424B-A555-FE5376546A90}" type="sibTrans" cxnId="{AFCE6EF4-231E-4CDA-A4E9-FC75D03B5857}">
      <dgm:prSet/>
      <dgm:spPr/>
      <dgm:t>
        <a:bodyPr/>
        <a:lstStyle/>
        <a:p>
          <a:endParaRPr lang="en-US"/>
        </a:p>
      </dgm:t>
    </dgm:pt>
    <dgm:pt modelId="{78E21AC3-5802-4A9F-A507-8D70975A4E6E}">
      <dgm:prSet phldrT="[Text]" custT="1"/>
      <dgm:spPr/>
      <dgm:t>
        <a:bodyPr/>
        <a:lstStyle/>
        <a:p>
          <a:r>
            <a:rPr lang="de-AT" sz="1100" b="0" i="0" u="none" strike="noStrike" kern="1200" dirty="0">
              <a:solidFill>
                <a:schemeClr val="tx1"/>
              </a:solidFill>
              <a:effectLst/>
              <a:latin typeface="+mn-lt"/>
            </a:rPr>
            <a:t> Nur Schwi</a:t>
          </a:r>
          <a:r>
            <a:rPr lang="de-AT" sz="1100" b="0" i="0" u="none" kern="1200" dirty="0">
              <a:solidFill>
                <a:schemeClr val="tx1"/>
              </a:solidFill>
              <a:latin typeface="+mn-lt"/>
            </a:rPr>
            <a:t>erigkeiten rechtlicher Art sind angesprochen</a:t>
          </a:r>
          <a:endParaRPr lang="en-US" sz="1100" b="0" i="0" u="none" kern="1200" dirty="0">
            <a:solidFill>
              <a:schemeClr val="tx1"/>
            </a:solidFill>
            <a:latin typeface="+mn-lt"/>
          </a:endParaRPr>
        </a:p>
      </dgm:t>
    </dgm:pt>
    <dgm:pt modelId="{FBC6156B-BAA9-4569-ABFA-AB5B1DD9ED6E}" type="parTrans" cxnId="{EFA1C4FD-8B16-405C-90B2-38D3268494B9}">
      <dgm:prSet/>
      <dgm:spPr/>
      <dgm:t>
        <a:bodyPr/>
        <a:lstStyle/>
        <a:p>
          <a:endParaRPr lang="en-US"/>
        </a:p>
      </dgm:t>
    </dgm:pt>
    <dgm:pt modelId="{65F3009D-AA96-46D0-89D3-2783D0BC36F1}" type="sibTrans" cxnId="{EFA1C4FD-8B16-405C-90B2-38D3268494B9}">
      <dgm:prSet/>
      <dgm:spPr/>
      <dgm:t>
        <a:bodyPr/>
        <a:lstStyle/>
        <a:p>
          <a:endParaRPr lang="en-US"/>
        </a:p>
      </dgm:t>
    </dgm:pt>
    <dgm:pt modelId="{04F62B88-8DD3-46EC-9AB0-B42AF829E5F4}">
      <dgm:prSet phldrT="[Text]" custT="1"/>
      <dgm:spPr/>
      <dgm:t>
        <a:bodyPr/>
        <a:lstStyle/>
        <a:p>
          <a:r>
            <a:rPr lang="de-AT" sz="1100" b="0" u="none" strike="noStrike" dirty="0">
              <a:solidFill>
                <a:schemeClr val="tx1"/>
              </a:solidFill>
              <a:effectLst/>
            </a:rPr>
            <a:t> </a:t>
          </a:r>
          <a:r>
            <a:rPr lang="de-AT" sz="1100" b="0" u="none" strike="noStrike" dirty="0" err="1">
              <a:solidFill>
                <a:schemeClr val="tx1"/>
              </a:solidFill>
              <a:effectLst/>
            </a:rPr>
            <a:t>ErlRV</a:t>
          </a:r>
          <a:r>
            <a:rPr lang="de-AT" sz="1100" b="0" u="none" strike="noStrike" dirty="0">
              <a:solidFill>
                <a:schemeClr val="tx1"/>
              </a:solidFill>
              <a:effectLst/>
            </a:rPr>
            <a:t>: Sicherstellen, dass Verfahrenshilfe auf „überdurchschnittlich schwierige, durch ständige Judikatur noch nicht geklärte Rechtsfragen“ eingeschränkt ist</a:t>
          </a:r>
          <a:endParaRPr lang="en-US" sz="1100" dirty="0">
            <a:solidFill>
              <a:schemeClr val="tx1"/>
            </a:solidFill>
          </a:endParaRPr>
        </a:p>
      </dgm:t>
    </dgm:pt>
    <dgm:pt modelId="{8123BB0E-1A84-4363-9D1F-481751F6662A}" type="parTrans" cxnId="{0F9D1B9E-AC98-4EEB-9216-64D585CAE772}">
      <dgm:prSet/>
      <dgm:spPr/>
      <dgm:t>
        <a:bodyPr/>
        <a:lstStyle/>
        <a:p>
          <a:endParaRPr lang="en-US"/>
        </a:p>
      </dgm:t>
    </dgm:pt>
    <dgm:pt modelId="{6765F78A-C4AA-44F4-9002-6065F4146F27}" type="sibTrans" cxnId="{0F9D1B9E-AC98-4EEB-9216-64D585CAE772}">
      <dgm:prSet/>
      <dgm:spPr/>
      <dgm:t>
        <a:bodyPr/>
        <a:lstStyle/>
        <a:p>
          <a:endParaRPr lang="en-US"/>
        </a:p>
      </dgm:t>
    </dgm:pt>
    <dgm:pt modelId="{CB5EC0DA-E1E8-404B-8D25-80A1C0311C77}">
      <dgm:prSet phldrT="[Text]" custT="1"/>
      <dgm:spPr/>
      <dgm:t>
        <a:bodyPr/>
        <a:lstStyle/>
        <a:p>
          <a:r>
            <a:rPr lang="de-AT" sz="1100" dirty="0">
              <a:solidFill>
                <a:schemeClr val="tx1"/>
              </a:solidFill>
            </a:rPr>
            <a:t> Verfahrenshilfe soll die Ausnahme darstellen, nicht den Regelfall</a:t>
          </a:r>
          <a:endParaRPr lang="en-US" sz="1100" dirty="0">
            <a:solidFill>
              <a:schemeClr val="tx1"/>
            </a:solidFill>
          </a:endParaRPr>
        </a:p>
      </dgm:t>
    </dgm:pt>
    <dgm:pt modelId="{E24A95B8-F33A-464B-BA46-13EA30541E12}" type="parTrans" cxnId="{884BFB46-034B-4CFA-A333-EFF281EA686E}">
      <dgm:prSet/>
      <dgm:spPr/>
      <dgm:t>
        <a:bodyPr/>
        <a:lstStyle/>
        <a:p>
          <a:endParaRPr lang="en-US"/>
        </a:p>
      </dgm:t>
    </dgm:pt>
    <dgm:pt modelId="{BC7A6C07-7D1C-4095-9BE5-815ADC63D21A}" type="sibTrans" cxnId="{884BFB46-034B-4CFA-A333-EFF281EA686E}">
      <dgm:prSet/>
      <dgm:spPr/>
      <dgm:t>
        <a:bodyPr/>
        <a:lstStyle/>
        <a:p>
          <a:endParaRPr lang="en-US"/>
        </a:p>
      </dgm:t>
    </dgm:pt>
    <dgm:pt modelId="{D60C9B09-FA9F-4A1D-A4C9-04009C94AAC6}">
      <dgm:prSet phldrT="[Text]" custT="1"/>
      <dgm:spPr/>
      <dgm:t>
        <a:bodyPr/>
        <a:lstStyle/>
        <a:p>
          <a:pPr rtl="0"/>
          <a:r>
            <a:rPr lang="de-AT" sz="1100" dirty="0">
              <a:solidFill>
                <a:schemeClr val="tx1"/>
              </a:solidFill>
              <a:latin typeface="+mn-lt"/>
            </a:rPr>
            <a:t> Die BAO sieht genug Unterstützungsmechanismen für nicht vertretene Parteien vor</a:t>
          </a:r>
          <a:endParaRPr lang="en-US" sz="1100" dirty="0">
            <a:solidFill>
              <a:schemeClr val="tx1"/>
            </a:solidFill>
            <a:latin typeface="+mn-lt"/>
          </a:endParaRPr>
        </a:p>
      </dgm:t>
    </dgm:pt>
    <dgm:pt modelId="{4CC54A90-6391-41EF-856B-76BC0D409C52}" type="parTrans" cxnId="{A673D6D5-F68F-4A1F-B0A9-CE0B4621DB1F}">
      <dgm:prSet/>
      <dgm:spPr/>
      <dgm:t>
        <a:bodyPr/>
        <a:lstStyle/>
        <a:p>
          <a:endParaRPr lang="en-US"/>
        </a:p>
      </dgm:t>
    </dgm:pt>
    <dgm:pt modelId="{EC9373D4-9116-4B9A-B66F-A2D90C36A30E}" type="sibTrans" cxnId="{A673D6D5-F68F-4A1F-B0A9-CE0B4621DB1F}">
      <dgm:prSet/>
      <dgm:spPr/>
      <dgm:t>
        <a:bodyPr/>
        <a:lstStyle/>
        <a:p>
          <a:endParaRPr lang="en-US"/>
        </a:p>
      </dgm:t>
    </dgm:pt>
    <dgm:pt modelId="{AC68C024-C264-45ED-B5B4-95CDC1F9ECB4}">
      <dgm:prSet custT="1"/>
      <dgm:spPr/>
      <dgm:t>
        <a:bodyPr/>
        <a:lstStyle/>
        <a:p>
          <a:pPr rtl="0"/>
          <a:r>
            <a:rPr lang="de-AT" sz="1100" b="0" u="none" strike="noStrike" dirty="0">
              <a:solidFill>
                <a:schemeClr val="tx1"/>
              </a:solidFill>
              <a:effectLst/>
              <a:latin typeface="+mn-lt"/>
            </a:rPr>
            <a:t> §113: Manuduktionspflicht --&gt;  Behörden müssen den Parteien Anleitungen für Verfahrenshandlungen geben, </a:t>
          </a:r>
          <a:br>
            <a:rPr lang="de-AT" sz="1100" b="0" u="none" strike="noStrike" dirty="0">
              <a:effectLst/>
              <a:latin typeface="+mn-lt"/>
            </a:rPr>
          </a:br>
          <a:r>
            <a:rPr lang="de-AT" sz="1100" b="0" u="none" strike="noStrike" dirty="0">
              <a:solidFill>
                <a:schemeClr val="tx1"/>
              </a:solidFill>
              <a:effectLst/>
              <a:latin typeface="+mn-lt"/>
            </a:rPr>
            <a:t>§115: Offizialmaxime --&gt; Untersuchungsgrundsatz der Behörde + den Parteien ist Gelegenheit zur Geltendmachung ihrer Rechte und Interessen zu geben, </a:t>
          </a:r>
          <a:br>
            <a:rPr lang="de-AT" sz="1100" b="0" u="none" strike="noStrike" dirty="0">
              <a:solidFill>
                <a:schemeClr val="tx1"/>
              </a:solidFill>
              <a:effectLst/>
              <a:latin typeface="+mn-lt"/>
            </a:rPr>
          </a:br>
          <a:r>
            <a:rPr lang="de-AT" sz="1100" b="0" u="none" strike="noStrike" dirty="0">
              <a:solidFill>
                <a:schemeClr val="tx1"/>
              </a:solidFill>
              <a:effectLst/>
              <a:latin typeface="+mn-lt"/>
            </a:rPr>
            <a:t>§85: Verbesserungsauftrag</a:t>
          </a:r>
          <a:r>
            <a:rPr lang="de-AT" sz="1100" dirty="0">
              <a:solidFill>
                <a:schemeClr val="tx1"/>
              </a:solidFill>
              <a:latin typeface="+mn-lt"/>
            </a:rPr>
            <a:t> --&gt; als wesentliche Beschränkung der Behörde (im Hinblick auf die Zurückweisung von Anbringen)</a:t>
          </a:r>
          <a:endParaRPr lang="en-US" sz="1100" b="0" u="none" strike="noStrike" dirty="0">
            <a:solidFill>
              <a:schemeClr val="tx1"/>
            </a:solidFill>
            <a:effectLst/>
            <a:latin typeface="+mn-lt"/>
            <a:ea typeface="+mn-lt"/>
            <a:cs typeface="+mn-lt"/>
          </a:endParaRPr>
        </a:p>
      </dgm:t>
    </dgm:pt>
    <dgm:pt modelId="{E90D6B8D-4418-46B6-A7EB-489DE54285AB}" type="parTrans" cxnId="{01CC2FC6-FFD8-42DB-B0C8-54C0111616F9}">
      <dgm:prSet/>
      <dgm:spPr/>
      <dgm:t>
        <a:bodyPr/>
        <a:lstStyle/>
        <a:p>
          <a:endParaRPr lang="en-US"/>
        </a:p>
      </dgm:t>
    </dgm:pt>
    <dgm:pt modelId="{B9524677-66DD-4841-9A04-CBCA1FB92174}" type="sibTrans" cxnId="{01CC2FC6-FFD8-42DB-B0C8-54C0111616F9}">
      <dgm:prSet/>
      <dgm:spPr/>
      <dgm:t>
        <a:bodyPr/>
        <a:lstStyle/>
        <a:p>
          <a:endParaRPr lang="en-US"/>
        </a:p>
      </dgm:t>
    </dgm:pt>
    <dgm:pt modelId="{04276182-C0E0-46B2-96FE-1D4869DB4E8A}" type="pres">
      <dgm:prSet presAssocID="{9A7FA76B-2DEE-4F13-BA40-2786E9DEB564}" presName="linear" presStyleCnt="0">
        <dgm:presLayoutVars>
          <dgm:dir/>
          <dgm:animLvl val="lvl"/>
          <dgm:resizeHandles val="exact"/>
        </dgm:presLayoutVars>
      </dgm:prSet>
      <dgm:spPr/>
    </dgm:pt>
    <dgm:pt modelId="{623AC26C-6C2F-416F-9CD5-DC93DD8B6F24}" type="pres">
      <dgm:prSet presAssocID="{966D6601-C7B5-4FDB-8CA3-6EBFBA209148}" presName="parentLin" presStyleCnt="0"/>
      <dgm:spPr/>
    </dgm:pt>
    <dgm:pt modelId="{12DA001B-AF85-4CE1-B16F-BFA50C29C5C5}" type="pres">
      <dgm:prSet presAssocID="{966D6601-C7B5-4FDB-8CA3-6EBFBA209148}" presName="parentLeftMargin" presStyleLbl="node1" presStyleIdx="0" presStyleCnt="3"/>
      <dgm:spPr/>
    </dgm:pt>
    <dgm:pt modelId="{4A2F5737-55FE-4B79-B51A-EAE91843C477}" type="pres">
      <dgm:prSet presAssocID="{966D6601-C7B5-4FDB-8CA3-6EBFBA2091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6A3864-F06F-40A6-BF0D-0999E5E40A31}" type="pres">
      <dgm:prSet presAssocID="{966D6601-C7B5-4FDB-8CA3-6EBFBA209148}" presName="negativeSpace" presStyleCnt="0"/>
      <dgm:spPr/>
    </dgm:pt>
    <dgm:pt modelId="{EAF31D03-B101-4C13-96D9-10E12C404BC3}" type="pres">
      <dgm:prSet presAssocID="{966D6601-C7B5-4FDB-8CA3-6EBFBA209148}" presName="childText" presStyleLbl="conFgAcc1" presStyleIdx="0" presStyleCnt="3" custLinFactNeighborY="-8253">
        <dgm:presLayoutVars>
          <dgm:bulletEnabled val="1"/>
        </dgm:presLayoutVars>
      </dgm:prSet>
      <dgm:spPr/>
    </dgm:pt>
    <dgm:pt modelId="{3470E1E8-E64A-49B9-B5A2-32C0EA788939}" type="pres">
      <dgm:prSet presAssocID="{F98EA25D-D0B6-4DF6-A7E7-D13917A6221A}" presName="spaceBetweenRectangles" presStyleCnt="0"/>
      <dgm:spPr/>
    </dgm:pt>
    <dgm:pt modelId="{F569E10A-4F7D-4088-AAA1-C8FBF87CA5C7}" type="pres">
      <dgm:prSet presAssocID="{1201527C-BF13-4968-9C85-61527B21268C}" presName="parentLin" presStyleCnt="0"/>
      <dgm:spPr/>
    </dgm:pt>
    <dgm:pt modelId="{CC416E08-3D42-45ED-9D0E-177B930F8F6D}" type="pres">
      <dgm:prSet presAssocID="{1201527C-BF13-4968-9C85-61527B21268C}" presName="parentLeftMargin" presStyleLbl="node1" presStyleIdx="0" presStyleCnt="3"/>
      <dgm:spPr/>
    </dgm:pt>
    <dgm:pt modelId="{41FA3755-9692-422E-B906-CF9931428FB5}" type="pres">
      <dgm:prSet presAssocID="{1201527C-BF13-4968-9C85-61527B2126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1EE761-E8FA-4F96-B38A-5D799CCA44D1}" type="pres">
      <dgm:prSet presAssocID="{1201527C-BF13-4968-9C85-61527B21268C}" presName="negativeSpace" presStyleCnt="0"/>
      <dgm:spPr/>
    </dgm:pt>
    <dgm:pt modelId="{7C5886BB-26B7-416A-A949-CB35D6710249}" type="pres">
      <dgm:prSet presAssocID="{1201527C-BF13-4968-9C85-61527B21268C}" presName="childText" presStyleLbl="conFgAcc1" presStyleIdx="1" presStyleCnt="3">
        <dgm:presLayoutVars>
          <dgm:bulletEnabled val="1"/>
        </dgm:presLayoutVars>
      </dgm:prSet>
      <dgm:spPr/>
    </dgm:pt>
    <dgm:pt modelId="{B0E44A97-BCAB-4677-92C3-5BF4E15778B4}" type="pres">
      <dgm:prSet presAssocID="{19C18C02-4784-4B8D-9A78-611705FEB6C7}" presName="spaceBetweenRectangles" presStyleCnt="0"/>
      <dgm:spPr/>
    </dgm:pt>
    <dgm:pt modelId="{2A6A29EB-5A72-4B87-AD06-C9C069EEDB82}" type="pres">
      <dgm:prSet presAssocID="{39BF4599-5E37-47F9-B97D-8BD12D57D036}" presName="parentLin" presStyleCnt="0"/>
      <dgm:spPr/>
    </dgm:pt>
    <dgm:pt modelId="{5107CE45-9979-4E41-A9F9-71D3CE47F416}" type="pres">
      <dgm:prSet presAssocID="{39BF4599-5E37-47F9-B97D-8BD12D57D036}" presName="parentLeftMargin" presStyleLbl="node1" presStyleIdx="1" presStyleCnt="3"/>
      <dgm:spPr/>
    </dgm:pt>
    <dgm:pt modelId="{1268CE1D-7330-401D-A212-180F00404837}" type="pres">
      <dgm:prSet presAssocID="{39BF4599-5E37-47F9-B97D-8BD12D57D03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60307F8-AA9F-4385-B83A-E4117848446E}" type="pres">
      <dgm:prSet presAssocID="{39BF4599-5E37-47F9-B97D-8BD12D57D036}" presName="negativeSpace" presStyleCnt="0"/>
      <dgm:spPr/>
    </dgm:pt>
    <dgm:pt modelId="{635A0BE3-FFCA-4B40-BBEE-BE6BA92C4198}" type="pres">
      <dgm:prSet presAssocID="{39BF4599-5E37-47F9-B97D-8BD12D57D0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9BA910B-0466-4EA9-A1B8-ED89B34C9D2C}" type="presOf" srcId="{78E21AC3-5802-4A9F-A507-8D70975A4E6E}" destId="{EAF31D03-B101-4C13-96D9-10E12C404BC3}" srcOrd="0" destOrd="1" presId="urn:microsoft.com/office/officeart/2005/8/layout/list1"/>
    <dgm:cxn modelId="{BA3C9311-FCF2-4519-B46A-68713910F78C}" type="presOf" srcId="{D60C9B09-FA9F-4A1D-A4C9-04009C94AAC6}" destId="{635A0BE3-FFCA-4B40-BBEE-BE6BA92C4198}" srcOrd="0" destOrd="0" presId="urn:microsoft.com/office/officeart/2005/8/layout/list1"/>
    <dgm:cxn modelId="{2C0A473B-B1C1-45AC-91CC-0A6CA0ABBF8A}" type="presOf" srcId="{39BF4599-5E37-47F9-B97D-8BD12D57D036}" destId="{1268CE1D-7330-401D-A212-180F00404837}" srcOrd="1" destOrd="0" presId="urn:microsoft.com/office/officeart/2005/8/layout/list1"/>
    <dgm:cxn modelId="{32038261-9AB4-4F30-8A5F-B609A62E15E2}" type="presOf" srcId="{CB5EC0DA-E1E8-404B-8D25-80A1C0311C77}" destId="{7C5886BB-26B7-416A-A949-CB35D6710249}" srcOrd="0" destOrd="1" presId="urn:microsoft.com/office/officeart/2005/8/layout/list1"/>
    <dgm:cxn modelId="{884BFB46-034B-4CFA-A333-EFF281EA686E}" srcId="{1201527C-BF13-4968-9C85-61527B21268C}" destId="{CB5EC0DA-E1E8-404B-8D25-80A1C0311C77}" srcOrd="1" destOrd="0" parTransId="{E24A95B8-F33A-464B-BA46-13EA30541E12}" sibTransId="{BC7A6C07-7D1C-4095-9BE5-815ADC63D21A}"/>
    <dgm:cxn modelId="{EF48BE69-3E1D-4762-9322-B5412D820E98}" type="presOf" srcId="{1201527C-BF13-4968-9C85-61527B21268C}" destId="{CC416E08-3D42-45ED-9D0E-177B930F8F6D}" srcOrd="0" destOrd="0" presId="urn:microsoft.com/office/officeart/2005/8/layout/list1"/>
    <dgm:cxn modelId="{42E9F373-C867-4637-B2CB-4936DD31F52A}" type="presOf" srcId="{04F62B88-8DD3-46EC-9AB0-B42AF829E5F4}" destId="{7C5886BB-26B7-416A-A949-CB35D6710249}" srcOrd="0" destOrd="0" presId="urn:microsoft.com/office/officeart/2005/8/layout/list1"/>
    <dgm:cxn modelId="{67AB567B-3FF6-4717-B5B1-55309B9700B9}" type="presOf" srcId="{9A7FA76B-2DEE-4F13-BA40-2786E9DEB564}" destId="{04276182-C0E0-46B2-96FE-1D4869DB4E8A}" srcOrd="0" destOrd="0" presId="urn:microsoft.com/office/officeart/2005/8/layout/list1"/>
    <dgm:cxn modelId="{6298377E-276E-4EBB-9834-BE2C8F76A2C6}" type="presOf" srcId="{966D6601-C7B5-4FDB-8CA3-6EBFBA209148}" destId="{4A2F5737-55FE-4B79-B51A-EAE91843C477}" srcOrd="1" destOrd="0" presId="urn:microsoft.com/office/officeart/2005/8/layout/list1"/>
    <dgm:cxn modelId="{52848985-D199-44E7-86E7-5C38D421F3BA}" type="presOf" srcId="{966D6601-C7B5-4FDB-8CA3-6EBFBA209148}" destId="{12DA001B-AF85-4CE1-B16F-BFA50C29C5C5}" srcOrd="0" destOrd="0" presId="urn:microsoft.com/office/officeart/2005/8/layout/list1"/>
    <dgm:cxn modelId="{E8186C88-3A38-499C-AB05-3107819C11CB}" type="presOf" srcId="{AC68C024-C264-45ED-B5B4-95CDC1F9ECB4}" destId="{635A0BE3-FFCA-4B40-BBEE-BE6BA92C4198}" srcOrd="0" destOrd="1" presId="urn:microsoft.com/office/officeart/2005/8/layout/list1"/>
    <dgm:cxn modelId="{0F9D1B9E-AC98-4EEB-9216-64D585CAE772}" srcId="{1201527C-BF13-4968-9C85-61527B21268C}" destId="{04F62B88-8DD3-46EC-9AB0-B42AF829E5F4}" srcOrd="0" destOrd="0" parTransId="{8123BB0E-1A84-4363-9D1F-481751F6662A}" sibTransId="{6765F78A-C4AA-44F4-9002-6065F4146F27}"/>
    <dgm:cxn modelId="{B9BCFEB0-93F8-4F23-9927-42B2A8E6D7A8}" srcId="{9A7FA76B-2DEE-4F13-BA40-2786E9DEB564}" destId="{39BF4599-5E37-47F9-B97D-8BD12D57D036}" srcOrd="2" destOrd="0" parTransId="{1A699FA4-41E7-4081-94B4-5C05905687D7}" sibTransId="{F787D54B-59D7-490A-8F85-B86433DD0010}"/>
    <dgm:cxn modelId="{01CC2FC6-FFD8-42DB-B0C8-54C0111616F9}" srcId="{39BF4599-5E37-47F9-B97D-8BD12D57D036}" destId="{AC68C024-C264-45ED-B5B4-95CDC1F9ECB4}" srcOrd="1" destOrd="0" parTransId="{E90D6B8D-4418-46B6-A7EB-489DE54285AB}" sibTransId="{B9524677-66DD-4841-9A04-CBCA1FB92174}"/>
    <dgm:cxn modelId="{A673D6D5-F68F-4A1F-B0A9-CE0B4621DB1F}" srcId="{39BF4599-5E37-47F9-B97D-8BD12D57D036}" destId="{D60C9B09-FA9F-4A1D-A4C9-04009C94AAC6}" srcOrd="0" destOrd="0" parTransId="{4CC54A90-6391-41EF-856B-76BC0D409C52}" sibTransId="{EC9373D4-9116-4B9A-B66F-A2D90C36A30E}"/>
    <dgm:cxn modelId="{F997B1E5-FF18-4FE6-A6E1-BB757E289ADC}" type="presOf" srcId="{7B933ED1-9A7C-43FE-AD61-329C8A8784EC}" destId="{EAF31D03-B101-4C13-96D9-10E12C404BC3}" srcOrd="0" destOrd="2" presId="urn:microsoft.com/office/officeart/2005/8/layout/list1"/>
    <dgm:cxn modelId="{68D315E9-7C8F-4A5D-A853-BA6FDFDD7A5F}" type="presOf" srcId="{1201527C-BF13-4968-9C85-61527B21268C}" destId="{41FA3755-9692-422E-B906-CF9931428FB5}" srcOrd="1" destOrd="0" presId="urn:microsoft.com/office/officeart/2005/8/layout/list1"/>
    <dgm:cxn modelId="{E6BD1BE9-36D3-4A33-B2F4-4B1C9928F08B}" type="presOf" srcId="{C1000FAA-D152-40C5-8B61-83583DA1C740}" destId="{EAF31D03-B101-4C13-96D9-10E12C404BC3}" srcOrd="0" destOrd="0" presId="urn:microsoft.com/office/officeart/2005/8/layout/list1"/>
    <dgm:cxn modelId="{006B09EB-A7F8-4712-B650-2857E9BA6893}" type="presOf" srcId="{39BF4599-5E37-47F9-B97D-8BD12D57D036}" destId="{5107CE45-9979-4E41-A9F9-71D3CE47F416}" srcOrd="0" destOrd="0" presId="urn:microsoft.com/office/officeart/2005/8/layout/list1"/>
    <dgm:cxn modelId="{889605ED-44A5-48DC-991E-8FCE89407C12}" srcId="{9A7FA76B-2DEE-4F13-BA40-2786E9DEB564}" destId="{966D6601-C7B5-4FDB-8CA3-6EBFBA209148}" srcOrd="0" destOrd="0" parTransId="{74A5984B-27AE-4580-B9BC-5F356C5E9816}" sibTransId="{F98EA25D-D0B6-4DF6-A7E7-D13917A6221A}"/>
    <dgm:cxn modelId="{A9A182F3-59E5-4D27-A65C-8F4750DB845E}" srcId="{9A7FA76B-2DEE-4F13-BA40-2786E9DEB564}" destId="{1201527C-BF13-4968-9C85-61527B21268C}" srcOrd="1" destOrd="0" parTransId="{69100550-F7B7-4D98-AD20-9326F5D0496E}" sibTransId="{19C18C02-4784-4B8D-9A78-611705FEB6C7}"/>
    <dgm:cxn modelId="{AFCE6EF4-231E-4CDA-A4E9-FC75D03B5857}" srcId="{966D6601-C7B5-4FDB-8CA3-6EBFBA209148}" destId="{C1000FAA-D152-40C5-8B61-83583DA1C740}" srcOrd="0" destOrd="0" parTransId="{7466D66E-45C2-42E3-914C-C94724062E16}" sibTransId="{C10697D0-2937-424B-A555-FE5376546A90}"/>
    <dgm:cxn modelId="{E8DEF3F4-645F-4A1B-B2E1-508093213E67}" srcId="{966D6601-C7B5-4FDB-8CA3-6EBFBA209148}" destId="{7B933ED1-9A7C-43FE-AD61-329C8A8784EC}" srcOrd="2" destOrd="0" parTransId="{77F223E1-9625-4DCA-8C85-C76D6C6E7136}" sibTransId="{8FF6A4F7-4E90-4C6B-AC44-65F8DBA43340}"/>
    <dgm:cxn modelId="{EFA1C4FD-8B16-405C-90B2-38D3268494B9}" srcId="{966D6601-C7B5-4FDB-8CA3-6EBFBA209148}" destId="{78E21AC3-5802-4A9F-A507-8D70975A4E6E}" srcOrd="1" destOrd="0" parTransId="{FBC6156B-BAA9-4569-ABFA-AB5B1DD9ED6E}" sibTransId="{65F3009D-AA96-46D0-89D3-2783D0BC36F1}"/>
    <dgm:cxn modelId="{9D04BF7A-E118-4CF6-8426-158EE5E79B07}" type="presParOf" srcId="{04276182-C0E0-46B2-96FE-1D4869DB4E8A}" destId="{623AC26C-6C2F-416F-9CD5-DC93DD8B6F24}" srcOrd="0" destOrd="0" presId="urn:microsoft.com/office/officeart/2005/8/layout/list1"/>
    <dgm:cxn modelId="{470EB7D4-AA97-4539-9249-00B1B3846151}" type="presParOf" srcId="{623AC26C-6C2F-416F-9CD5-DC93DD8B6F24}" destId="{12DA001B-AF85-4CE1-B16F-BFA50C29C5C5}" srcOrd="0" destOrd="0" presId="urn:microsoft.com/office/officeart/2005/8/layout/list1"/>
    <dgm:cxn modelId="{7401BCEE-6B1E-41B4-9D51-1393B8D9B327}" type="presParOf" srcId="{623AC26C-6C2F-416F-9CD5-DC93DD8B6F24}" destId="{4A2F5737-55FE-4B79-B51A-EAE91843C477}" srcOrd="1" destOrd="0" presId="urn:microsoft.com/office/officeart/2005/8/layout/list1"/>
    <dgm:cxn modelId="{6B994686-8E59-4F4C-B719-7D4252B739E3}" type="presParOf" srcId="{04276182-C0E0-46B2-96FE-1D4869DB4E8A}" destId="{746A3864-F06F-40A6-BF0D-0999E5E40A31}" srcOrd="1" destOrd="0" presId="urn:microsoft.com/office/officeart/2005/8/layout/list1"/>
    <dgm:cxn modelId="{666ABDF2-A78D-4E10-874D-27B5FBFF9A89}" type="presParOf" srcId="{04276182-C0E0-46B2-96FE-1D4869DB4E8A}" destId="{EAF31D03-B101-4C13-96D9-10E12C404BC3}" srcOrd="2" destOrd="0" presId="urn:microsoft.com/office/officeart/2005/8/layout/list1"/>
    <dgm:cxn modelId="{7580C3B1-10DF-4139-A79E-F6FB4A370935}" type="presParOf" srcId="{04276182-C0E0-46B2-96FE-1D4869DB4E8A}" destId="{3470E1E8-E64A-49B9-B5A2-32C0EA788939}" srcOrd="3" destOrd="0" presId="urn:microsoft.com/office/officeart/2005/8/layout/list1"/>
    <dgm:cxn modelId="{EA8AA6CA-006E-4C8C-B2FB-79F1E1C89E9F}" type="presParOf" srcId="{04276182-C0E0-46B2-96FE-1D4869DB4E8A}" destId="{F569E10A-4F7D-4088-AAA1-C8FBF87CA5C7}" srcOrd="4" destOrd="0" presId="urn:microsoft.com/office/officeart/2005/8/layout/list1"/>
    <dgm:cxn modelId="{71FED6A3-60FA-45BB-A936-574BDE76DBF4}" type="presParOf" srcId="{F569E10A-4F7D-4088-AAA1-C8FBF87CA5C7}" destId="{CC416E08-3D42-45ED-9D0E-177B930F8F6D}" srcOrd="0" destOrd="0" presId="urn:microsoft.com/office/officeart/2005/8/layout/list1"/>
    <dgm:cxn modelId="{9CC633EB-631D-4410-A1A1-F03F4FB8153E}" type="presParOf" srcId="{F569E10A-4F7D-4088-AAA1-C8FBF87CA5C7}" destId="{41FA3755-9692-422E-B906-CF9931428FB5}" srcOrd="1" destOrd="0" presId="urn:microsoft.com/office/officeart/2005/8/layout/list1"/>
    <dgm:cxn modelId="{2E20BF6B-426A-4B3E-969D-18452873A47D}" type="presParOf" srcId="{04276182-C0E0-46B2-96FE-1D4869DB4E8A}" destId="{3E1EE761-E8FA-4F96-B38A-5D799CCA44D1}" srcOrd="5" destOrd="0" presId="urn:microsoft.com/office/officeart/2005/8/layout/list1"/>
    <dgm:cxn modelId="{A20EAD93-BE2B-4838-9BF0-97A6EA47A56C}" type="presParOf" srcId="{04276182-C0E0-46B2-96FE-1D4869DB4E8A}" destId="{7C5886BB-26B7-416A-A949-CB35D6710249}" srcOrd="6" destOrd="0" presId="urn:microsoft.com/office/officeart/2005/8/layout/list1"/>
    <dgm:cxn modelId="{D159238E-AD3E-4228-98CC-20B740AEB161}" type="presParOf" srcId="{04276182-C0E0-46B2-96FE-1D4869DB4E8A}" destId="{B0E44A97-BCAB-4677-92C3-5BF4E15778B4}" srcOrd="7" destOrd="0" presId="urn:microsoft.com/office/officeart/2005/8/layout/list1"/>
    <dgm:cxn modelId="{BA36AD3C-9C98-4CEE-BFBE-B683AFBEED28}" type="presParOf" srcId="{04276182-C0E0-46B2-96FE-1D4869DB4E8A}" destId="{2A6A29EB-5A72-4B87-AD06-C9C069EEDB82}" srcOrd="8" destOrd="0" presId="urn:microsoft.com/office/officeart/2005/8/layout/list1"/>
    <dgm:cxn modelId="{0A7DD72E-F7A3-472E-AD89-1BDDD8F93E51}" type="presParOf" srcId="{2A6A29EB-5A72-4B87-AD06-C9C069EEDB82}" destId="{5107CE45-9979-4E41-A9F9-71D3CE47F416}" srcOrd="0" destOrd="0" presId="urn:microsoft.com/office/officeart/2005/8/layout/list1"/>
    <dgm:cxn modelId="{439EE45B-481B-4C08-8861-15B0CAE6B70B}" type="presParOf" srcId="{2A6A29EB-5A72-4B87-AD06-C9C069EEDB82}" destId="{1268CE1D-7330-401D-A212-180F00404837}" srcOrd="1" destOrd="0" presId="urn:microsoft.com/office/officeart/2005/8/layout/list1"/>
    <dgm:cxn modelId="{53DB7965-9094-4C0B-AA81-8E65C6D1A27A}" type="presParOf" srcId="{04276182-C0E0-46B2-96FE-1D4869DB4E8A}" destId="{B60307F8-AA9F-4385-B83A-E4117848446E}" srcOrd="9" destOrd="0" presId="urn:microsoft.com/office/officeart/2005/8/layout/list1"/>
    <dgm:cxn modelId="{78F1FE50-229D-44E8-98BC-CC0AB4144FAF}" type="presParOf" srcId="{04276182-C0E0-46B2-96FE-1D4869DB4E8A}" destId="{635A0BE3-FFCA-4B40-BBEE-BE6BA92C41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31D03-B101-4C13-96D9-10E12C404BC3}">
      <dsp:nvSpPr>
        <dsp:cNvPr id="0" name=""/>
        <dsp:cNvSpPr/>
      </dsp:nvSpPr>
      <dsp:spPr>
        <a:xfrm>
          <a:off x="0" y="210611"/>
          <a:ext cx="8458073" cy="100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40" tIns="249936" rIns="65644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100" b="0" i="0" u="none" strike="noStrike" kern="1200" dirty="0">
              <a:solidFill>
                <a:schemeClr val="tx1"/>
              </a:solidFill>
              <a:effectLst/>
              <a:latin typeface="+mn-lt"/>
            </a:rPr>
            <a:t> § 292. (1) […]ist, </a:t>
          </a:r>
          <a:r>
            <a:rPr lang="de-AT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wenn zu entscheidende Rechtsfragen besondere Schwierigkeiten rechtlicher Art aufweisen</a:t>
          </a:r>
          <a:r>
            <a:rPr lang="de-AT" sz="1100" b="0" i="0" u="none" strike="noStrike" kern="1200" dirty="0">
              <a:solidFill>
                <a:schemeClr val="tx1"/>
              </a:solidFill>
              <a:effectLst/>
              <a:latin typeface="+mn-lt"/>
            </a:rPr>
            <a:t>, […]Verfahrenshilfe […] zu bewilligen […]</a:t>
          </a:r>
          <a:endParaRPr lang="en-US" sz="1100" b="0" i="0" u="none" kern="1200" dirty="0">
            <a:solidFill>
              <a:schemeClr val="tx1"/>
            </a:solidFill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100" b="0" i="0" u="none" strike="noStrike" kern="1200" dirty="0">
              <a:solidFill>
                <a:schemeClr val="tx1"/>
              </a:solidFill>
              <a:effectLst/>
              <a:latin typeface="+mn-lt"/>
            </a:rPr>
            <a:t> Nur Schwi</a:t>
          </a:r>
          <a:r>
            <a:rPr lang="de-AT" sz="1100" b="0" i="0" u="none" kern="1200" dirty="0">
              <a:solidFill>
                <a:schemeClr val="tx1"/>
              </a:solidFill>
              <a:latin typeface="+mn-lt"/>
            </a:rPr>
            <a:t>erigkeiten rechtlicher Art sind angesprochen</a:t>
          </a:r>
          <a:endParaRPr lang="en-US" sz="1100" b="0" i="0" u="none" kern="1200" dirty="0">
            <a:solidFill>
              <a:schemeClr val="tx1"/>
            </a:solidFill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100" b="0" i="0" u="none" strike="noStrike" kern="1200" dirty="0">
              <a:solidFill>
                <a:schemeClr val="tx1"/>
              </a:solidFill>
              <a:effectLst/>
              <a:latin typeface="+mn-lt"/>
            </a:rPr>
            <a:t> Gerade keine Schwierigkeiten tatsächlicher Art / Sachverhaltsschwierigkeiten</a:t>
          </a:r>
          <a:endParaRPr lang="en-US" sz="1100" b="0" i="0" u="none" kern="1200" dirty="0">
            <a:solidFill>
              <a:schemeClr val="tx1"/>
            </a:solidFill>
            <a:latin typeface="+mn-lt"/>
          </a:endParaRPr>
        </a:p>
      </dsp:txBody>
      <dsp:txXfrm>
        <a:off x="0" y="210611"/>
        <a:ext cx="8458073" cy="1001700"/>
      </dsp:txXfrm>
    </dsp:sp>
    <dsp:sp modelId="{4A2F5737-55FE-4B79-B51A-EAE91843C477}">
      <dsp:nvSpPr>
        <dsp:cNvPr id="0" name=""/>
        <dsp:cNvSpPr/>
      </dsp:nvSpPr>
      <dsp:spPr>
        <a:xfrm>
          <a:off x="422903" y="38838"/>
          <a:ext cx="592065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87" tIns="0" rIns="22378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Wortlaut</a:t>
          </a:r>
          <a:endParaRPr lang="en-US" sz="1600" b="1" kern="1200" dirty="0"/>
        </a:p>
      </dsp:txBody>
      <dsp:txXfrm>
        <a:off x="440196" y="56131"/>
        <a:ext cx="5886065" cy="319654"/>
      </dsp:txXfrm>
    </dsp:sp>
    <dsp:sp modelId="{7C5886BB-26B7-416A-A949-CB35D6710249}">
      <dsp:nvSpPr>
        <dsp:cNvPr id="0" name=""/>
        <dsp:cNvSpPr/>
      </dsp:nvSpPr>
      <dsp:spPr>
        <a:xfrm>
          <a:off x="0" y="1459578"/>
          <a:ext cx="8458073" cy="81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40" tIns="249936" rIns="65644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100" b="0" u="none" strike="noStrike" kern="1200" dirty="0">
              <a:solidFill>
                <a:schemeClr val="tx1"/>
              </a:solidFill>
              <a:effectLst/>
            </a:rPr>
            <a:t> </a:t>
          </a:r>
          <a:r>
            <a:rPr lang="de-AT" sz="1100" b="0" u="none" strike="noStrike" kern="1200" dirty="0" err="1">
              <a:solidFill>
                <a:schemeClr val="tx1"/>
              </a:solidFill>
              <a:effectLst/>
            </a:rPr>
            <a:t>ErlRV</a:t>
          </a:r>
          <a:r>
            <a:rPr lang="de-AT" sz="1100" b="0" u="none" strike="noStrike" kern="1200" dirty="0">
              <a:solidFill>
                <a:schemeClr val="tx1"/>
              </a:solidFill>
              <a:effectLst/>
            </a:rPr>
            <a:t>: Sicherstellen, dass Verfahrenshilfe auf „überdurchschnittlich schwierige, durch ständige Judikatur noch nicht geklärte Rechtsfragen“ eingeschränkt ist</a:t>
          </a:r>
          <a:endParaRPr lang="en-US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100" kern="1200" dirty="0">
              <a:solidFill>
                <a:schemeClr val="tx1"/>
              </a:solidFill>
            </a:rPr>
            <a:t> Verfahrenshilfe soll die Ausnahme darstellen, nicht den Regelfall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0" y="1459578"/>
        <a:ext cx="8458073" cy="812700"/>
      </dsp:txXfrm>
    </dsp:sp>
    <dsp:sp modelId="{41FA3755-9692-422E-B906-CF9931428FB5}">
      <dsp:nvSpPr>
        <dsp:cNvPr id="0" name=""/>
        <dsp:cNvSpPr/>
      </dsp:nvSpPr>
      <dsp:spPr>
        <a:xfrm>
          <a:off x="422903" y="1282458"/>
          <a:ext cx="592065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87" tIns="0" rIns="22378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Historische Interpretation</a:t>
          </a:r>
          <a:endParaRPr lang="en-US" sz="1600" b="1" kern="1200" dirty="0"/>
        </a:p>
      </dsp:txBody>
      <dsp:txXfrm>
        <a:off x="440196" y="1299751"/>
        <a:ext cx="5886065" cy="319654"/>
      </dsp:txXfrm>
    </dsp:sp>
    <dsp:sp modelId="{635A0BE3-FFCA-4B40-BBEE-BE6BA92C4198}">
      <dsp:nvSpPr>
        <dsp:cNvPr id="0" name=""/>
        <dsp:cNvSpPr/>
      </dsp:nvSpPr>
      <dsp:spPr>
        <a:xfrm>
          <a:off x="0" y="2514198"/>
          <a:ext cx="8458073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40" tIns="249936" rIns="656440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100" kern="1200" dirty="0">
              <a:solidFill>
                <a:schemeClr val="tx1"/>
              </a:solidFill>
              <a:latin typeface="+mn-lt"/>
            </a:rPr>
            <a:t> Die BAO sieht genug Unterstützungsmechanismen für nicht vertretene Parteien vor</a:t>
          </a:r>
          <a:endParaRPr lang="en-US" sz="1100" kern="1200" dirty="0">
            <a:solidFill>
              <a:schemeClr val="tx1"/>
            </a:solidFill>
            <a:latin typeface="+mn-lt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100" b="0" u="none" strike="noStrike" kern="1200" dirty="0">
              <a:solidFill>
                <a:schemeClr val="tx1"/>
              </a:solidFill>
              <a:effectLst/>
              <a:latin typeface="+mn-lt"/>
            </a:rPr>
            <a:t> §113: Manuduktionspflicht --&gt;  Behörden müssen den Parteien Anleitungen für Verfahrenshandlungen geben, </a:t>
          </a:r>
          <a:br>
            <a:rPr lang="de-AT" sz="1100" b="0" u="none" strike="noStrike" kern="1200" dirty="0">
              <a:effectLst/>
              <a:latin typeface="+mn-lt"/>
            </a:rPr>
          </a:br>
          <a:r>
            <a:rPr lang="de-AT" sz="1100" b="0" u="none" strike="noStrike" kern="1200" dirty="0">
              <a:solidFill>
                <a:schemeClr val="tx1"/>
              </a:solidFill>
              <a:effectLst/>
              <a:latin typeface="+mn-lt"/>
            </a:rPr>
            <a:t>§115: Offizialmaxime --&gt; Untersuchungsgrundsatz der Behörde + den Parteien ist Gelegenheit zur Geltendmachung ihrer Rechte und Interessen zu geben, </a:t>
          </a:r>
          <a:br>
            <a:rPr lang="de-AT" sz="1100" b="0" u="none" strike="noStrike" kern="1200" dirty="0">
              <a:solidFill>
                <a:schemeClr val="tx1"/>
              </a:solidFill>
              <a:effectLst/>
              <a:latin typeface="+mn-lt"/>
            </a:rPr>
          </a:br>
          <a:r>
            <a:rPr lang="de-AT" sz="1100" b="0" u="none" strike="noStrike" kern="1200" dirty="0">
              <a:solidFill>
                <a:schemeClr val="tx1"/>
              </a:solidFill>
              <a:effectLst/>
              <a:latin typeface="+mn-lt"/>
            </a:rPr>
            <a:t>§85: Verbesserungsauftrag</a:t>
          </a:r>
          <a:r>
            <a:rPr lang="de-AT" sz="1100" kern="1200" dirty="0">
              <a:solidFill>
                <a:schemeClr val="tx1"/>
              </a:solidFill>
              <a:latin typeface="+mn-lt"/>
            </a:rPr>
            <a:t> --&gt; als wesentliche Beschränkung der Behörde (im Hinblick auf die Zurückweisung von Anbringen)</a:t>
          </a:r>
          <a:endParaRPr lang="en-US" sz="1100" b="0" u="none" strike="noStrike" kern="1200" dirty="0">
            <a:solidFill>
              <a:schemeClr val="tx1"/>
            </a:solidFill>
            <a:effectLst/>
            <a:latin typeface="+mn-lt"/>
            <a:ea typeface="+mn-lt"/>
            <a:cs typeface="+mn-lt"/>
          </a:endParaRPr>
        </a:p>
      </dsp:txBody>
      <dsp:txXfrm>
        <a:off x="0" y="2514198"/>
        <a:ext cx="8458073" cy="1436400"/>
      </dsp:txXfrm>
    </dsp:sp>
    <dsp:sp modelId="{1268CE1D-7330-401D-A212-180F00404837}">
      <dsp:nvSpPr>
        <dsp:cNvPr id="0" name=""/>
        <dsp:cNvSpPr/>
      </dsp:nvSpPr>
      <dsp:spPr>
        <a:xfrm>
          <a:off x="422903" y="2337079"/>
          <a:ext cx="592065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87" tIns="0" rIns="22378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Alternativmechanismen</a:t>
          </a:r>
          <a:endParaRPr lang="en-US" sz="1600" b="1" kern="1200" dirty="0"/>
        </a:p>
      </dsp:txBody>
      <dsp:txXfrm>
        <a:off x="440196" y="2354372"/>
        <a:ext cx="5886065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F013D-EB5C-394E-49BF-C09E457EB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02B6EB-0893-AFFA-CDBF-B353D6685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7D6D8C-FCD9-028A-59B3-44FEE1D6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D863-0EA2-4511-8E30-4DAF734E03FF}" type="datetimeFigureOut">
              <a:rPr lang="de-AT" smtClean="0"/>
              <a:t>03.10.2024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024B78-DD5F-EDD5-5697-0A5D660A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F3EB42-017D-174E-7672-2AE14218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93-D46B-4607-B8DE-C298C0A67C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835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3DED0-F061-2060-10C2-BC7AC2EB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98B9EE-7A3A-F1AE-D744-B991ACBDB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B7A827-DC40-847D-FAD8-AABBF8C3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D863-0EA2-4511-8E30-4DAF734E03FF}" type="datetimeFigureOut">
              <a:rPr lang="de-AT" smtClean="0"/>
              <a:t>03.10.2024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530754-7CD0-1535-BC1F-108D3EEF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B39BA7-0C12-A31D-43C8-34639057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93-D46B-4607-B8DE-C298C0A67C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559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77DCD08-29CC-A212-A753-2CB14CFAB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02A755-35C6-AA72-343D-8A52EC9FE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FA3938-1E60-9BC4-5956-20A879E2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D863-0EA2-4511-8E30-4DAF734E03FF}" type="datetimeFigureOut">
              <a:rPr lang="de-AT" smtClean="0"/>
              <a:t>03.10.2024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A42E77-75B7-5FF7-C598-A1464967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A9D251-8751-9535-B614-0F5880BE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93-D46B-4607-B8DE-C298C0A67C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083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383117" y="723983"/>
            <a:ext cx="11403800" cy="244512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160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160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2658" y="1279710"/>
            <a:ext cx="2498693" cy="117012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383117" y="3529966"/>
            <a:ext cx="5712883" cy="63691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pPr marL="0" lvl="0" defTabSz="1097280"/>
            <a:r>
              <a:rPr lang="en-US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1" name="Textfeld 8"/>
          <p:cNvSpPr txBox="1"/>
          <p:nvPr userDrawn="1"/>
        </p:nvSpPr>
        <p:spPr>
          <a:xfrm>
            <a:off x="1132976" y="6338784"/>
            <a:ext cx="7932232" cy="29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6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Institut für Österreichisches und Internationales Steuerrecht </a:t>
            </a:r>
            <a:r>
              <a:rPr lang="en-GB" sz="60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</a:t>
            </a:r>
            <a:r>
              <a:rPr lang="en-GB" sz="132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 </a:t>
            </a:r>
            <a:r>
              <a:rPr lang="en-GB" sz="132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www.wu.ac.at/taxlaw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7" y="6120499"/>
            <a:ext cx="749859" cy="53221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09" y="6270606"/>
            <a:ext cx="2441980" cy="3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2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30FBA-EFF0-5119-74F7-44B23EB2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CB73D7-6B5E-F99A-4E9C-A0019CFD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691337-6BF9-371C-EB62-59A70C3A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D863-0EA2-4511-8E30-4DAF734E03FF}" type="datetimeFigureOut">
              <a:rPr lang="de-AT" smtClean="0"/>
              <a:t>03.10.2024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F565D-717D-E30E-3C18-1CB79983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9CF8FF-136B-2054-2091-1F0351AD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93-D46B-4607-B8DE-C298C0A67C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179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6E0A8-D3C8-C600-FE51-C6A8DF87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1C89AE-2A97-E28C-2ECC-24580345A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CCE139-7CDF-4707-C19A-D9E3360E1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D863-0EA2-4511-8E30-4DAF734E03FF}" type="datetimeFigureOut">
              <a:rPr lang="de-AT" smtClean="0"/>
              <a:t>03.10.2024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F31A1E-BDBD-0935-BA5C-EADAEAC5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C7765A-6A1F-FE47-9EA5-B4727CAA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93-D46B-4607-B8DE-C298C0A67C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49D32-6549-AC82-673C-77083114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1B2CCC-B7F3-EA65-66E0-C868347A9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CEDEC5-5C24-5666-F9B2-EFCBB52AF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A271C8-F317-0F5B-0E24-1E0815A2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D863-0EA2-4511-8E30-4DAF734E03FF}" type="datetimeFigureOut">
              <a:rPr lang="de-AT" smtClean="0"/>
              <a:t>03.10.2024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CE260A-9252-5427-DD65-D8BCE074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720AAF-8B8F-9D9F-0953-529D94EE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93-D46B-4607-B8DE-C298C0A67C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389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864D1-A13A-C377-5DB6-B8E0F698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3F71E7-315A-950A-D52B-FFA1D72FF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C245A3-DB48-CB8C-390E-0F3E0E2F9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CB398D-CA7F-5DE7-5E70-8C6FEF14A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6D606A-7C0A-7F6E-C2FB-7F33D803C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10505DE-F002-07BF-058E-BF9B7CE0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D863-0EA2-4511-8E30-4DAF734E03FF}" type="datetimeFigureOut">
              <a:rPr lang="de-AT" smtClean="0"/>
              <a:t>03.10.2024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185EB7E-A4CA-4228-FC00-A6014704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D180D5-19AF-A40D-F578-59DFF3EB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93-D46B-4607-B8DE-C298C0A67C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059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C76BF-D6F8-BC29-DBE8-D2F2B90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6C01E5-BF9A-304F-1BDC-86D684CE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D863-0EA2-4511-8E30-4DAF734E03FF}" type="datetimeFigureOut">
              <a:rPr lang="de-AT" smtClean="0"/>
              <a:t>03.10.2024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DFBF9C-6FF8-2D63-CA99-6B912456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A42CBC-5278-6960-DC6B-E6E74662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93-D46B-4607-B8DE-C298C0A67C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373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3B9E45-1381-DAD0-E41F-61A29053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D863-0EA2-4511-8E30-4DAF734E03FF}" type="datetimeFigureOut">
              <a:rPr lang="de-AT" smtClean="0"/>
              <a:t>03.10.2024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1BB322-BB08-0758-915A-24723436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597D3A-90D5-E016-D8FB-37F4DAA3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93-D46B-4607-B8DE-C298C0A67C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176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9FE8A-A2B2-5781-8274-F214C762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4308CE-A886-A8D5-36E1-22D1A7A86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FCC719-42FF-06CD-5F19-246649618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81542C-72F7-572C-52D0-627C6E55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D863-0EA2-4511-8E30-4DAF734E03FF}" type="datetimeFigureOut">
              <a:rPr lang="de-AT" smtClean="0"/>
              <a:t>03.10.2024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D219D1-4909-B64D-627B-C688B74A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E0E562-9D76-FB8C-C3EE-758D2062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93-D46B-4607-B8DE-C298C0A67C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09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8FEC4-B3C7-02D8-22F2-D99F86E2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D2D8C1-608A-FB28-3FBC-5F0705A05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FEDF95-2B25-BBD4-A5D9-6F3842231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F65634-BFDD-D3B1-67F1-E9055E61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D863-0EA2-4511-8E30-4DAF734E03FF}" type="datetimeFigureOut">
              <a:rPr lang="de-AT" smtClean="0"/>
              <a:t>03.10.2024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C79D06-6826-5FFA-A79C-A6AFBA44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5A13BF-9791-A895-4173-2B08E63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93-D46B-4607-B8DE-C298C0A67C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716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5D03445-F7F6-AF1C-6FEE-733E9F36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82FA4D-1EFA-92EE-BD29-A07865F3F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2A60D-A15E-C2C7-3EE1-E39712A86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E7D863-0EA2-4511-8E30-4DAF734E03FF}" type="datetimeFigureOut">
              <a:rPr lang="de-AT" smtClean="0"/>
              <a:t>03.10.2024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E896A3-F4E1-CE3C-1134-4F07126D7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67D2BE-8C76-6C29-A193-F9ECA2C32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B93593-D46B-4607-B8DE-C298C0A67C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898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4406" y="3529966"/>
            <a:ext cx="5141594" cy="2313207"/>
          </a:xfrm>
        </p:spPr>
        <p:txBody>
          <a:bodyPr/>
          <a:lstStyle/>
          <a:p>
            <a:r>
              <a:rPr lang="de-AT" b="1" dirty="0">
                <a:latin typeface="Arial"/>
                <a:cs typeface="Arial"/>
              </a:rPr>
              <a:t>Entscheidung: VfGH 26. 6. 2020, G 302/2019.</a:t>
            </a:r>
          </a:p>
          <a:p>
            <a:r>
              <a:rPr lang="en-US" dirty="0"/>
              <a:t>N. N. </a:t>
            </a:r>
          </a:p>
          <a:p>
            <a:pPr>
              <a:lnSpc>
                <a:spcPct val="150000"/>
              </a:lnSpc>
            </a:pPr>
            <a:r>
              <a:rPr lang="en-US" dirty="0"/>
              <a:t>N. N. </a:t>
            </a:r>
          </a:p>
          <a:p>
            <a:pPr>
              <a:lnSpc>
                <a:spcPct val="150000"/>
              </a:lnSpc>
            </a:pPr>
            <a:r>
              <a:rPr lang="en-US" dirty="0"/>
              <a:t>N. N. </a:t>
            </a:r>
          </a:p>
          <a:p>
            <a:pPr>
              <a:lnSpc>
                <a:spcPct val="150000"/>
              </a:lnSpc>
            </a:pPr>
            <a:r>
              <a:rPr lang="en-US" dirty="0"/>
              <a:t>N. N.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446" y="1466444"/>
            <a:ext cx="6523200" cy="15994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2160" dirty="0">
                <a:solidFill>
                  <a:srgbClr val="FFFFFF"/>
                </a:solidFill>
                <a:latin typeface="Georgia" panose="02040502050405020303" pitchFamily="18" charset="0"/>
              </a:rPr>
              <a:t>Verfahrenshilfe nach § 292 BAO nur bei komplexen Rechtsfragen?​</a:t>
            </a:r>
            <a:endParaRPr lang="en-US" dirty="0">
              <a:latin typeface="Verdana"/>
              <a:ea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0446" y="1158963"/>
            <a:ext cx="6523200" cy="42184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Verdana"/>
                <a:ea typeface="Verdana"/>
              </a:rPr>
              <a:t>Case Study Nr. 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9500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>
            <a:extLst>
              <a:ext uri="{FF2B5EF4-FFF2-40B4-BE49-F238E27FC236}">
                <a16:creationId xmlns:a16="http://schemas.microsoft.com/office/drawing/2014/main" id="{CAC1F7B8-D1B0-94F3-C293-147E6DEC5779}"/>
              </a:ext>
            </a:extLst>
          </p:cNvPr>
          <p:cNvSpPr/>
          <p:nvPr/>
        </p:nvSpPr>
        <p:spPr>
          <a:xfrm>
            <a:off x="5526925" y="1648677"/>
            <a:ext cx="5274937" cy="697735"/>
          </a:xfrm>
          <a:custGeom>
            <a:avLst/>
            <a:gdLst>
              <a:gd name="connsiteX0" fmla="*/ 0 w 4290057"/>
              <a:gd name="connsiteY0" fmla="*/ 0 h 581444"/>
              <a:gd name="connsiteX1" fmla="*/ 3999335 w 4290057"/>
              <a:gd name="connsiteY1" fmla="*/ 0 h 581444"/>
              <a:gd name="connsiteX2" fmla="*/ 4290057 w 4290057"/>
              <a:gd name="connsiteY2" fmla="*/ 290722 h 581444"/>
              <a:gd name="connsiteX3" fmla="*/ 3999335 w 4290057"/>
              <a:gd name="connsiteY3" fmla="*/ 581444 h 581444"/>
              <a:gd name="connsiteX4" fmla="*/ 0 w 4290057"/>
              <a:gd name="connsiteY4" fmla="*/ 581444 h 581444"/>
              <a:gd name="connsiteX5" fmla="*/ 0 w 4290057"/>
              <a:gd name="connsiteY5" fmla="*/ 0 h 5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57" h="581444">
                <a:moveTo>
                  <a:pt x="4290057" y="581443"/>
                </a:moveTo>
                <a:lnTo>
                  <a:pt x="290722" y="581443"/>
                </a:lnTo>
                <a:lnTo>
                  <a:pt x="0" y="290722"/>
                </a:lnTo>
                <a:lnTo>
                  <a:pt x="290722" y="1"/>
                </a:lnTo>
                <a:lnTo>
                  <a:pt x="4290057" y="1"/>
                </a:lnTo>
                <a:lnTo>
                  <a:pt x="4290057" y="5814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114" tIns="41149" rIns="76810" bIns="41149" numCol="1" spcCol="1270" anchor="ctr" anchorCtr="0">
            <a:noAutofit/>
          </a:bodyPr>
          <a:lstStyle/>
          <a:p>
            <a:pPr algn="ctr" defTabSz="4800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dirty="0"/>
              <a:t>Beschwerde gegen Einkommensteuerbescheid, Grundverfahren Änderung der Gewinnermittlungsart von §4 Abs 3 zu §4 Abs 1  </a:t>
            </a:r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FAF80FA3-523B-5CAF-E73B-7A75C6163B0E}"/>
              </a:ext>
            </a:extLst>
          </p:cNvPr>
          <p:cNvSpPr/>
          <p:nvPr/>
        </p:nvSpPr>
        <p:spPr>
          <a:xfrm>
            <a:off x="5526925" y="2554687"/>
            <a:ext cx="5274937" cy="697735"/>
          </a:xfrm>
          <a:custGeom>
            <a:avLst/>
            <a:gdLst>
              <a:gd name="connsiteX0" fmla="*/ 0 w 4290057"/>
              <a:gd name="connsiteY0" fmla="*/ 0 h 581444"/>
              <a:gd name="connsiteX1" fmla="*/ 3999335 w 4290057"/>
              <a:gd name="connsiteY1" fmla="*/ 0 h 581444"/>
              <a:gd name="connsiteX2" fmla="*/ 4290057 w 4290057"/>
              <a:gd name="connsiteY2" fmla="*/ 290722 h 581444"/>
              <a:gd name="connsiteX3" fmla="*/ 3999335 w 4290057"/>
              <a:gd name="connsiteY3" fmla="*/ 581444 h 581444"/>
              <a:gd name="connsiteX4" fmla="*/ 0 w 4290057"/>
              <a:gd name="connsiteY4" fmla="*/ 581444 h 581444"/>
              <a:gd name="connsiteX5" fmla="*/ 0 w 4290057"/>
              <a:gd name="connsiteY5" fmla="*/ 0 h 5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57" h="581444">
                <a:moveTo>
                  <a:pt x="4290057" y="581443"/>
                </a:moveTo>
                <a:lnTo>
                  <a:pt x="290722" y="581443"/>
                </a:lnTo>
                <a:lnTo>
                  <a:pt x="0" y="290722"/>
                </a:lnTo>
                <a:lnTo>
                  <a:pt x="290722" y="1"/>
                </a:lnTo>
                <a:lnTo>
                  <a:pt x="4290057" y="1"/>
                </a:lnTo>
                <a:lnTo>
                  <a:pt x="4290057" y="5814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57248"/>
              <a:satOff val="-10904"/>
              <a:lumOff val="8983"/>
              <a:alphaOff val="0"/>
            </a:schemeClr>
          </a:fillRef>
          <a:effectRef idx="0">
            <a:schemeClr val="accent1">
              <a:shade val="80000"/>
              <a:hueOff val="157248"/>
              <a:satOff val="-10904"/>
              <a:lumOff val="89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114" tIns="41149" rIns="76810" bIns="41149" numCol="1" spcCol="1270" anchor="ctr" anchorCtr="0">
            <a:noAutofit/>
          </a:bodyPr>
          <a:lstStyle/>
          <a:p>
            <a:pPr algn="ctr" defTabSz="4800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dirty="0">
                <a:solidFill>
                  <a:schemeClr val="bg1"/>
                </a:solidFill>
              </a:rPr>
              <a:t>Mündliche Verhandlung vor dem BFG </a:t>
            </a:r>
            <a:r>
              <a:rPr lang="de-DE" sz="1200" u="sng" dirty="0">
                <a:solidFill>
                  <a:schemeClr val="bg1"/>
                </a:solidFill>
              </a:rPr>
              <a:t>Antrag auf Verfahrenshilfe gem. §292 BAO</a:t>
            </a:r>
            <a:r>
              <a:rPr lang="de-DE" sz="1200" dirty="0">
                <a:solidFill>
                  <a:schemeClr val="bg1"/>
                </a:solidFill>
              </a:rPr>
              <a:t>, Antragsteller hatte geringes Einkommen, aufgrund Schlaganfalls geistig nicht fit </a:t>
            </a:r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4A4691FF-AA42-390D-7EAD-6FC76A6CEA8D}"/>
              </a:ext>
            </a:extLst>
          </p:cNvPr>
          <p:cNvSpPr/>
          <p:nvPr/>
        </p:nvSpPr>
        <p:spPr>
          <a:xfrm>
            <a:off x="5526925" y="3460699"/>
            <a:ext cx="5274937" cy="697735"/>
          </a:xfrm>
          <a:custGeom>
            <a:avLst/>
            <a:gdLst>
              <a:gd name="connsiteX0" fmla="*/ 0 w 4290057"/>
              <a:gd name="connsiteY0" fmla="*/ 0 h 581444"/>
              <a:gd name="connsiteX1" fmla="*/ 3999335 w 4290057"/>
              <a:gd name="connsiteY1" fmla="*/ 0 h 581444"/>
              <a:gd name="connsiteX2" fmla="*/ 4290057 w 4290057"/>
              <a:gd name="connsiteY2" fmla="*/ 290722 h 581444"/>
              <a:gd name="connsiteX3" fmla="*/ 3999335 w 4290057"/>
              <a:gd name="connsiteY3" fmla="*/ 581444 h 581444"/>
              <a:gd name="connsiteX4" fmla="*/ 0 w 4290057"/>
              <a:gd name="connsiteY4" fmla="*/ 581444 h 581444"/>
              <a:gd name="connsiteX5" fmla="*/ 0 w 4290057"/>
              <a:gd name="connsiteY5" fmla="*/ 0 h 5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57" h="581444">
                <a:moveTo>
                  <a:pt x="4290057" y="581443"/>
                </a:moveTo>
                <a:lnTo>
                  <a:pt x="290722" y="581443"/>
                </a:lnTo>
                <a:lnTo>
                  <a:pt x="0" y="290722"/>
                </a:lnTo>
                <a:lnTo>
                  <a:pt x="290722" y="1"/>
                </a:lnTo>
                <a:lnTo>
                  <a:pt x="4290057" y="1"/>
                </a:lnTo>
                <a:lnTo>
                  <a:pt x="4290057" y="5814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14497"/>
              <a:satOff val="-21808"/>
              <a:lumOff val="17966"/>
              <a:alphaOff val="0"/>
            </a:schemeClr>
          </a:fillRef>
          <a:effectRef idx="0">
            <a:schemeClr val="accent1">
              <a:shade val="80000"/>
              <a:hueOff val="314497"/>
              <a:satOff val="-21808"/>
              <a:lumOff val="1796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114" tIns="41149" rIns="76810" bIns="41149" numCol="1" spcCol="1270" anchor="ctr" anchorCtr="0">
            <a:noAutofit/>
          </a:bodyPr>
          <a:lstStyle/>
          <a:p>
            <a:pPr algn="ctr" defTabSz="4800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dirty="0"/>
              <a:t>Ablehnung der Verfahrenshilfe durch BFG, weil Wechsel von §4 Abs 3 zu §4 Abs 1 Gewinnermittlung eine Sachverhaltsfrage ist und keine Rechtsfrage besonders schwieriger Art </a:t>
            </a:r>
          </a:p>
        </p:txBody>
      </p:sp>
      <p:sp>
        <p:nvSpPr>
          <p:cNvPr id="17" name="Freihandform 16">
            <a:extLst>
              <a:ext uri="{FF2B5EF4-FFF2-40B4-BE49-F238E27FC236}">
                <a16:creationId xmlns:a16="http://schemas.microsoft.com/office/drawing/2014/main" id="{3938A76B-EEC4-9FCE-2831-04DBC9983A14}"/>
              </a:ext>
            </a:extLst>
          </p:cNvPr>
          <p:cNvSpPr/>
          <p:nvPr/>
        </p:nvSpPr>
        <p:spPr>
          <a:xfrm>
            <a:off x="5526925" y="4366711"/>
            <a:ext cx="5274937" cy="697734"/>
          </a:xfrm>
          <a:custGeom>
            <a:avLst/>
            <a:gdLst>
              <a:gd name="connsiteX0" fmla="*/ 0 w 4290057"/>
              <a:gd name="connsiteY0" fmla="*/ 0 h 581444"/>
              <a:gd name="connsiteX1" fmla="*/ 3999335 w 4290057"/>
              <a:gd name="connsiteY1" fmla="*/ 0 h 581444"/>
              <a:gd name="connsiteX2" fmla="*/ 4290057 w 4290057"/>
              <a:gd name="connsiteY2" fmla="*/ 290722 h 581444"/>
              <a:gd name="connsiteX3" fmla="*/ 3999335 w 4290057"/>
              <a:gd name="connsiteY3" fmla="*/ 581444 h 581444"/>
              <a:gd name="connsiteX4" fmla="*/ 0 w 4290057"/>
              <a:gd name="connsiteY4" fmla="*/ 581444 h 581444"/>
              <a:gd name="connsiteX5" fmla="*/ 0 w 4290057"/>
              <a:gd name="connsiteY5" fmla="*/ 0 h 5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57" h="581444">
                <a:moveTo>
                  <a:pt x="4290057" y="581443"/>
                </a:moveTo>
                <a:lnTo>
                  <a:pt x="290722" y="581443"/>
                </a:lnTo>
                <a:lnTo>
                  <a:pt x="0" y="290722"/>
                </a:lnTo>
                <a:lnTo>
                  <a:pt x="290722" y="1"/>
                </a:lnTo>
                <a:lnTo>
                  <a:pt x="4290057" y="1"/>
                </a:lnTo>
                <a:lnTo>
                  <a:pt x="4290057" y="5814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471745"/>
              <a:satOff val="-32711"/>
              <a:lumOff val="26950"/>
              <a:alphaOff val="0"/>
            </a:schemeClr>
          </a:fillRef>
          <a:effectRef idx="0">
            <a:schemeClr val="accent1">
              <a:shade val="80000"/>
              <a:hueOff val="471745"/>
              <a:satOff val="-32711"/>
              <a:lumOff val="269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114" tIns="41149" rIns="76810" bIns="41148" numCol="1" spcCol="1270" anchor="ctr" anchorCtr="0">
            <a:noAutofit/>
          </a:bodyPr>
          <a:lstStyle/>
          <a:p>
            <a:pPr algn="ctr" defTabSz="4800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dirty="0"/>
              <a:t>Erkenntnisbeschwerde gegen die Ablehnung der Verfahrenshilfe an VfGH wegen Verletzung in verfassungsmäßig gewährleisteten Rechten</a:t>
            </a:r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3E1EFF28-5C32-D7FA-3E09-98CCB1ED42C7}"/>
              </a:ext>
            </a:extLst>
          </p:cNvPr>
          <p:cNvSpPr/>
          <p:nvPr/>
        </p:nvSpPr>
        <p:spPr>
          <a:xfrm>
            <a:off x="5526925" y="5272723"/>
            <a:ext cx="5274937" cy="697734"/>
          </a:xfrm>
          <a:custGeom>
            <a:avLst/>
            <a:gdLst>
              <a:gd name="connsiteX0" fmla="*/ 0 w 4290057"/>
              <a:gd name="connsiteY0" fmla="*/ 0 h 581444"/>
              <a:gd name="connsiteX1" fmla="*/ 3999335 w 4290057"/>
              <a:gd name="connsiteY1" fmla="*/ 0 h 581444"/>
              <a:gd name="connsiteX2" fmla="*/ 4290057 w 4290057"/>
              <a:gd name="connsiteY2" fmla="*/ 290722 h 581444"/>
              <a:gd name="connsiteX3" fmla="*/ 3999335 w 4290057"/>
              <a:gd name="connsiteY3" fmla="*/ 581444 h 581444"/>
              <a:gd name="connsiteX4" fmla="*/ 0 w 4290057"/>
              <a:gd name="connsiteY4" fmla="*/ 581444 h 581444"/>
              <a:gd name="connsiteX5" fmla="*/ 0 w 4290057"/>
              <a:gd name="connsiteY5" fmla="*/ 0 h 5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57" h="581444">
                <a:moveTo>
                  <a:pt x="4290057" y="581443"/>
                </a:moveTo>
                <a:lnTo>
                  <a:pt x="290722" y="581443"/>
                </a:lnTo>
                <a:lnTo>
                  <a:pt x="0" y="290722"/>
                </a:lnTo>
                <a:lnTo>
                  <a:pt x="290722" y="1"/>
                </a:lnTo>
                <a:lnTo>
                  <a:pt x="4290057" y="1"/>
                </a:lnTo>
                <a:lnTo>
                  <a:pt x="4290057" y="5814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628994"/>
              <a:satOff val="-43615"/>
              <a:lumOff val="35933"/>
              <a:alphaOff val="0"/>
            </a:schemeClr>
          </a:fillRef>
          <a:effectRef idx="0">
            <a:schemeClr val="accent1">
              <a:shade val="80000"/>
              <a:hueOff val="628994"/>
              <a:satOff val="-43615"/>
              <a:lumOff val="359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114" tIns="41149" rIns="76810" bIns="41148" numCol="1" spcCol="1270" anchor="ctr" anchorCtr="0">
            <a:noAutofit/>
          </a:bodyPr>
          <a:lstStyle/>
          <a:p>
            <a:pPr algn="ctr" defTabSz="4800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dirty="0"/>
              <a:t>Normenprüfungsverfahren durch VfGH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5856F9-9BF3-1E42-8A51-6F0B3178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Sachverhalt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B16E72-1E3A-914B-BE94-9B763B9FE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51895" y="5305757"/>
            <a:ext cx="661181" cy="25808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3DC40E-DBBE-4E2D-9EEC-FBF0DA0E9179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Grafik 6" descr="Liste mit einfarbiger Füllung">
            <a:extLst>
              <a:ext uri="{FF2B5EF4-FFF2-40B4-BE49-F238E27FC236}">
                <a16:creationId xmlns:a16="http://schemas.microsoft.com/office/drawing/2014/main" id="{5852D92A-CAFE-D44C-B104-73E6DACCC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9130" y="1636582"/>
            <a:ext cx="691200" cy="691200"/>
          </a:xfrm>
          <a:prstGeom prst="rect">
            <a:avLst/>
          </a:prstGeom>
        </p:spPr>
      </p:pic>
      <p:pic>
        <p:nvPicPr>
          <p:cNvPr id="9" name="Grafik 8" descr="Griechischer Tempel Silhouette">
            <a:extLst>
              <a:ext uri="{FF2B5EF4-FFF2-40B4-BE49-F238E27FC236}">
                <a16:creationId xmlns:a16="http://schemas.microsoft.com/office/drawing/2014/main" id="{793EC032-2B4B-124E-AD18-90693EC70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9130" y="2557955"/>
            <a:ext cx="691200" cy="691200"/>
          </a:xfrm>
          <a:prstGeom prst="rect">
            <a:avLst/>
          </a:prstGeom>
        </p:spPr>
      </p:pic>
      <p:pic>
        <p:nvPicPr>
          <p:cNvPr id="11" name="Grafik 10" descr="Schließen mit einfarbiger Füllung">
            <a:extLst>
              <a:ext uri="{FF2B5EF4-FFF2-40B4-BE49-F238E27FC236}">
                <a16:creationId xmlns:a16="http://schemas.microsoft.com/office/drawing/2014/main" id="{27D53F95-8556-6A46-BAC2-9C07ACB08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9130" y="3479328"/>
            <a:ext cx="691200" cy="691200"/>
          </a:xfrm>
          <a:prstGeom prst="rect">
            <a:avLst/>
          </a:prstGeom>
        </p:spPr>
      </p:pic>
      <p:pic>
        <p:nvPicPr>
          <p:cNvPr id="13" name="Grafik 12" descr="Liste mit einfarbiger Füllung">
            <a:extLst>
              <a:ext uri="{FF2B5EF4-FFF2-40B4-BE49-F238E27FC236}">
                <a16:creationId xmlns:a16="http://schemas.microsoft.com/office/drawing/2014/main" id="{2CBDCF6D-6A43-6046-9705-FDB338B5A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9130" y="4366710"/>
            <a:ext cx="691200" cy="691200"/>
          </a:xfrm>
          <a:prstGeom prst="rect">
            <a:avLst/>
          </a:prstGeom>
        </p:spPr>
      </p:pic>
      <p:pic>
        <p:nvPicPr>
          <p:cNvPr id="15" name="Grafik 14" descr="Richter Silhouette">
            <a:extLst>
              <a:ext uri="{FF2B5EF4-FFF2-40B4-BE49-F238E27FC236}">
                <a16:creationId xmlns:a16="http://schemas.microsoft.com/office/drawing/2014/main" id="{51ED6272-3577-9B41-97EF-12DFD3335E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19130" y="5221418"/>
            <a:ext cx="691200" cy="691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F494DDA-1AEC-675D-F7D3-9F2055E55F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29" y="2765276"/>
            <a:ext cx="2931031" cy="219827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81D29304-C4A2-578C-0BC3-5E8096501264}"/>
              </a:ext>
            </a:extLst>
          </p:cNvPr>
          <p:cNvSpPr txBox="1"/>
          <p:nvPr/>
        </p:nvSpPr>
        <p:spPr>
          <a:xfrm>
            <a:off x="6922819" y="6619473"/>
            <a:ext cx="23807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*Animation: https://dribbble.com/shots/6998323-Hospital-motion</a:t>
            </a:r>
          </a:p>
        </p:txBody>
      </p:sp>
    </p:spTree>
    <p:extLst>
      <p:ext uri="{BB962C8B-B14F-4D97-AF65-F5344CB8AC3E}">
        <p14:creationId xmlns:p14="http://schemas.microsoft.com/office/powerpoint/2010/main" val="408294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Rechtsfrage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251895" y="5305757"/>
            <a:ext cx="661181" cy="25808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3DC40E-DBBE-4E2D-9EEC-FBF0DA0E917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8515AE37-6833-39A5-E72D-61F06AD89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023" y="1613536"/>
            <a:ext cx="9311573" cy="4624686"/>
          </a:xfrm>
        </p:spPr>
        <p:txBody>
          <a:bodyPr vert="horz" lIns="0" tIns="54858" rIns="0" bIns="54858" rtlCol="0"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AT" b="1" dirty="0"/>
              <a:t>Ist Verfahrenshilfe </a:t>
            </a:r>
            <a:r>
              <a:rPr lang="de-AT" b="1" dirty="0" err="1"/>
              <a:t>iSd</a:t>
            </a:r>
            <a:r>
              <a:rPr lang="de-AT" b="1" dirty="0"/>
              <a:t> § 292 BAO </a:t>
            </a:r>
            <a:r>
              <a:rPr lang="de-AT" b="1" u="sng" dirty="0"/>
              <a:t>NUR</a:t>
            </a:r>
            <a:r>
              <a:rPr lang="de-AT" b="1" dirty="0"/>
              <a:t> dann zu gewähren, wenn Rechtsfragen mit besonderen Schwierigkeiten rechtlicher Art vorliegen?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04E53CB-D9F8-B09C-C625-444B2C7AD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376" y="4187040"/>
            <a:ext cx="3345248" cy="1750680"/>
          </a:xfrm>
          <a:prstGeom prst="rect">
            <a:avLst/>
          </a:prstGeom>
        </p:spPr>
      </p:pic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669E1B0B-A793-2750-FA02-4ED26BFAFE12}"/>
              </a:ext>
            </a:extLst>
          </p:cNvPr>
          <p:cNvSpPr/>
          <p:nvPr/>
        </p:nvSpPr>
        <p:spPr>
          <a:xfrm>
            <a:off x="6828121" y="3167027"/>
            <a:ext cx="2028778" cy="1136143"/>
          </a:xfrm>
          <a:prstGeom prst="cloudCallout">
            <a:avLst>
              <a:gd name="adj1" fmla="val -65911"/>
              <a:gd name="adj2" fmla="val 5509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D5CECE-CCCB-94E0-F397-6D19887CA154}"/>
              </a:ext>
            </a:extLst>
          </p:cNvPr>
          <p:cNvSpPr txBox="1"/>
          <p:nvPr/>
        </p:nvSpPr>
        <p:spPr>
          <a:xfrm>
            <a:off x="6903862" y="3515870"/>
            <a:ext cx="184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Sachverhaltsfragen?</a:t>
            </a:r>
            <a:endParaRPr lang="en-US" sz="1200" dirty="0"/>
          </a:p>
        </p:txBody>
      </p:sp>
      <p:sp>
        <p:nvSpPr>
          <p:cNvPr id="10" name="Denkblase: wolkenförmig 9">
            <a:extLst>
              <a:ext uri="{FF2B5EF4-FFF2-40B4-BE49-F238E27FC236}">
                <a16:creationId xmlns:a16="http://schemas.microsoft.com/office/drawing/2014/main" id="{090E5AB5-31BA-1445-C3D1-9D971179EFAE}"/>
              </a:ext>
            </a:extLst>
          </p:cNvPr>
          <p:cNvSpPr/>
          <p:nvPr/>
        </p:nvSpPr>
        <p:spPr>
          <a:xfrm flipH="1">
            <a:off x="2295935" y="3167026"/>
            <a:ext cx="2348743" cy="1393699"/>
          </a:xfrm>
          <a:prstGeom prst="cloudCallout">
            <a:avLst>
              <a:gd name="adj1" fmla="val -74252"/>
              <a:gd name="adj2" fmla="val 386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9CAFBB4-A6FA-6524-74AF-C276376212B8}"/>
              </a:ext>
            </a:extLst>
          </p:cNvPr>
          <p:cNvSpPr txBox="1"/>
          <p:nvPr/>
        </p:nvSpPr>
        <p:spPr>
          <a:xfrm>
            <a:off x="2744936" y="3591074"/>
            <a:ext cx="194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Schwierigkeiten rechtlicher Art?</a:t>
            </a:r>
            <a:endParaRPr lang="en-US" sz="1200" dirty="0"/>
          </a:p>
        </p:txBody>
      </p:sp>
      <p:sp>
        <p:nvSpPr>
          <p:cNvPr id="12" name="Denkblase: wolkenförmig 11">
            <a:extLst>
              <a:ext uri="{FF2B5EF4-FFF2-40B4-BE49-F238E27FC236}">
                <a16:creationId xmlns:a16="http://schemas.microsoft.com/office/drawing/2014/main" id="{748286A2-A4BF-3E68-CBA6-A4B109DD63CF}"/>
              </a:ext>
            </a:extLst>
          </p:cNvPr>
          <p:cNvSpPr/>
          <p:nvPr/>
        </p:nvSpPr>
        <p:spPr>
          <a:xfrm>
            <a:off x="8137169" y="4071205"/>
            <a:ext cx="2278831" cy="1393699"/>
          </a:xfrm>
          <a:prstGeom prst="cloudCallout">
            <a:avLst>
              <a:gd name="adj1" fmla="val -91021"/>
              <a:gd name="adj2" fmla="val 18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EB27B05-478A-B50C-3265-73C3E16A89DA}"/>
              </a:ext>
            </a:extLst>
          </p:cNvPr>
          <p:cNvSpPr txBox="1"/>
          <p:nvPr/>
        </p:nvSpPr>
        <p:spPr>
          <a:xfrm>
            <a:off x="8385687" y="4459141"/>
            <a:ext cx="161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Schwierigkeiten tatsächlicher Art?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165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Rechtsnorm § 292 (1) BAO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251895" y="5305757"/>
            <a:ext cx="661181" cy="25808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3DC40E-DBBE-4E2D-9EEC-FBF0DA0E917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4BFEB41-32EC-394C-AC0A-53DD34116060}"/>
              </a:ext>
            </a:extLst>
          </p:cNvPr>
          <p:cNvSpPr txBox="1"/>
          <p:nvPr/>
        </p:nvSpPr>
        <p:spPr>
          <a:xfrm>
            <a:off x="1288026" y="2085021"/>
            <a:ext cx="9608044" cy="2833596"/>
          </a:xfrm>
          <a:prstGeom prst="rect">
            <a:avLst/>
          </a:prstGeom>
          <a:noFill/>
        </p:spPr>
        <p:txBody>
          <a:bodyPr wrap="square" lIns="109728" tIns="54864" rIns="109728" bIns="54864" rtlCol="0" anchor="t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de-AT" sz="1920" i="1" dirty="0">
                <a:latin typeface="Verdana"/>
                <a:ea typeface="Roboto"/>
                <a:cs typeface="Roboto"/>
              </a:rPr>
              <a:t>§ 292. (1) Auf Antrag einer Partei (§ 78) ist, </a:t>
            </a:r>
            <a:r>
              <a:rPr lang="de-AT" sz="1920" i="1" u="sng" dirty="0">
                <a:latin typeface="Verdana"/>
                <a:ea typeface="Roboto"/>
                <a:cs typeface="Roboto"/>
              </a:rPr>
              <a:t>wenn zu entscheidende Rechtsfragen besondere Schwierigkeiten rechtlicher Art aufweisen</a:t>
            </a:r>
            <a:r>
              <a:rPr lang="de-AT" sz="1920" i="1" dirty="0">
                <a:latin typeface="Verdana"/>
                <a:ea typeface="Roboto"/>
                <a:cs typeface="Roboto"/>
              </a:rPr>
              <a:t>, ihr für das Beschwerdeverfahren Verfahrenshilfe vom Verwaltungsgericht insoweit zu bewilligen,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de-AT" sz="1920" i="1" dirty="0">
                <a:latin typeface="Verdana"/>
                <a:ea typeface="Roboto"/>
                <a:cs typeface="Roboto"/>
              </a:rPr>
              <a:t>1. als die Partei </a:t>
            </a:r>
            <a:r>
              <a:rPr lang="de-AT" sz="1920" i="1" u="sng" dirty="0">
                <a:latin typeface="Verdana"/>
                <a:ea typeface="Roboto"/>
                <a:cs typeface="Roboto"/>
              </a:rPr>
              <a:t>außerstande</a:t>
            </a:r>
            <a:r>
              <a:rPr lang="de-AT" sz="1920" i="1" dirty="0">
                <a:latin typeface="Verdana"/>
                <a:ea typeface="Roboto"/>
                <a:cs typeface="Roboto"/>
              </a:rPr>
              <a:t> ist, die </a:t>
            </a:r>
            <a:r>
              <a:rPr lang="de-AT" sz="1920" i="1" u="sng" dirty="0">
                <a:latin typeface="Verdana"/>
                <a:ea typeface="Roboto"/>
                <a:cs typeface="Roboto"/>
              </a:rPr>
              <a:t>Kosten</a:t>
            </a:r>
            <a:r>
              <a:rPr lang="de-AT" sz="1920" i="1" dirty="0">
                <a:latin typeface="Verdana"/>
                <a:ea typeface="Roboto"/>
                <a:cs typeface="Roboto"/>
              </a:rPr>
              <a:t> der Führung des Verfahrens ohne Beeinträchtigung des notwendigen Unterhalts zu bestreiten und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de-AT" sz="1920" i="1" dirty="0">
                <a:latin typeface="Verdana"/>
                <a:ea typeface="Roboto"/>
                <a:cs typeface="Roboto"/>
              </a:rPr>
              <a:t>2. als die beabsichtigte Rechtsverfolgung oder Rechtsverteidigung </a:t>
            </a:r>
            <a:r>
              <a:rPr lang="de-AT" sz="1920" i="1" u="sng" dirty="0">
                <a:latin typeface="Verdana"/>
                <a:ea typeface="Roboto"/>
                <a:cs typeface="Roboto"/>
              </a:rPr>
              <a:t>nicht</a:t>
            </a:r>
            <a:r>
              <a:rPr lang="de-AT" sz="1920" i="1" dirty="0">
                <a:latin typeface="Verdana"/>
                <a:ea typeface="Roboto"/>
                <a:cs typeface="Roboto"/>
              </a:rPr>
              <a:t> als offenbar </a:t>
            </a:r>
            <a:r>
              <a:rPr lang="de-AT" sz="1920" i="1" u="sng" dirty="0">
                <a:latin typeface="Verdana"/>
                <a:ea typeface="Roboto"/>
                <a:cs typeface="Roboto"/>
              </a:rPr>
              <a:t>mutwillig oder aussichtslos </a:t>
            </a:r>
            <a:r>
              <a:rPr lang="de-AT" sz="1920" i="1" dirty="0">
                <a:latin typeface="Verdana"/>
                <a:ea typeface="Roboto"/>
                <a:cs typeface="Roboto"/>
              </a:rPr>
              <a:t>erscheint.</a:t>
            </a:r>
          </a:p>
        </p:txBody>
      </p:sp>
    </p:spTree>
    <p:extLst>
      <p:ext uri="{BB962C8B-B14F-4D97-AF65-F5344CB8AC3E}">
        <p14:creationId xmlns:p14="http://schemas.microsoft.com/office/powerpoint/2010/main" val="143829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9E83FF1C-3ED6-05F4-8DCD-E8B09D6338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4488" y="1353902"/>
          <a:ext cx="10149688" cy="4787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DBE581BD-6521-A485-75ED-A6B62A36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89" y="167640"/>
            <a:ext cx="8648104" cy="1084586"/>
          </a:xfrm>
        </p:spPr>
        <p:txBody>
          <a:bodyPr>
            <a:normAutofit/>
          </a:bodyPr>
          <a:lstStyle/>
          <a:p>
            <a:r>
              <a:rPr lang="de-AT" b="1" dirty="0">
                <a:latin typeface="+mj-lt"/>
              </a:rPr>
              <a:t>Pro</a:t>
            </a:r>
            <a:br>
              <a:rPr lang="de-AT" sz="2880" b="1" dirty="0">
                <a:latin typeface="+mn-lt"/>
              </a:rPr>
            </a:br>
            <a:br>
              <a:rPr lang="de-AT" sz="1080" b="1" dirty="0">
                <a:latin typeface="+mn-lt"/>
              </a:rPr>
            </a:br>
            <a:r>
              <a:rPr lang="de-AT" sz="108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Verfahrenshilfe </a:t>
            </a:r>
            <a:r>
              <a:rPr lang="de-AT" sz="108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iSd</a:t>
            </a:r>
            <a:r>
              <a:rPr lang="de-AT" sz="108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§ 292 BAO nur bei Rechtsfragen mit besonderen Schwierigkeiten rechtlicher Art gewähren?</a:t>
            </a:r>
            <a:endParaRPr lang="en-US" sz="108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E8C92A-7A7D-E663-287C-641E1949B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51895" y="5305757"/>
            <a:ext cx="661181" cy="25808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3DC40E-DBBE-4E2D-9EEC-FBF0DA0E9179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9" name="Grafik 8" descr="Häkchen mit einfarbiger Füllung">
            <a:extLst>
              <a:ext uri="{FF2B5EF4-FFF2-40B4-BE49-F238E27FC236}">
                <a16:creationId xmlns:a16="http://schemas.microsoft.com/office/drawing/2014/main" id="{06CDDAE8-984D-EF15-5ED4-093A2A0AC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47782" y="1887056"/>
            <a:ext cx="871630" cy="871630"/>
          </a:xfrm>
          <a:prstGeom prst="rect">
            <a:avLst/>
          </a:prstGeom>
        </p:spPr>
      </p:pic>
      <p:pic>
        <p:nvPicPr>
          <p:cNvPr id="10" name="Grafik 9" descr="Häkchen mit einfarbiger Füllung">
            <a:extLst>
              <a:ext uri="{FF2B5EF4-FFF2-40B4-BE49-F238E27FC236}">
                <a16:creationId xmlns:a16="http://schemas.microsoft.com/office/drawing/2014/main" id="{C67B8328-7CCF-09B1-06B8-30253C18D3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47782" y="3291840"/>
            <a:ext cx="871630" cy="871630"/>
          </a:xfrm>
          <a:prstGeom prst="rect">
            <a:avLst/>
          </a:prstGeom>
        </p:spPr>
      </p:pic>
      <p:pic>
        <p:nvPicPr>
          <p:cNvPr id="11" name="Grafik 10" descr="Häkchen mit einfarbiger Füllung">
            <a:extLst>
              <a:ext uri="{FF2B5EF4-FFF2-40B4-BE49-F238E27FC236}">
                <a16:creationId xmlns:a16="http://schemas.microsoft.com/office/drawing/2014/main" id="{136BEE72-1C31-4DA7-D3EE-E606438338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47782" y="5269598"/>
            <a:ext cx="871630" cy="87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2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>
            <a:extLst>
              <a:ext uri="{FF2B5EF4-FFF2-40B4-BE49-F238E27FC236}">
                <a16:creationId xmlns:a16="http://schemas.microsoft.com/office/drawing/2014/main" id="{7797A5A9-AA06-A4B9-18B0-4C4EAE598EC2}"/>
              </a:ext>
            </a:extLst>
          </p:cNvPr>
          <p:cNvSpPr/>
          <p:nvPr/>
        </p:nvSpPr>
        <p:spPr>
          <a:xfrm>
            <a:off x="1331824" y="2051164"/>
            <a:ext cx="9893738" cy="1481760"/>
          </a:xfrm>
          <a:custGeom>
            <a:avLst/>
            <a:gdLst>
              <a:gd name="connsiteX0" fmla="*/ 0 w 8244782"/>
              <a:gd name="connsiteY0" fmla="*/ 0 h 1234800"/>
              <a:gd name="connsiteX1" fmla="*/ 8244782 w 8244782"/>
              <a:gd name="connsiteY1" fmla="*/ 0 h 1234800"/>
              <a:gd name="connsiteX2" fmla="*/ 8244782 w 8244782"/>
              <a:gd name="connsiteY2" fmla="*/ 1234800 h 1234800"/>
              <a:gd name="connsiteX3" fmla="*/ 0 w 8244782"/>
              <a:gd name="connsiteY3" fmla="*/ 1234800 h 1234800"/>
              <a:gd name="connsiteX4" fmla="*/ 0 w 8244782"/>
              <a:gd name="connsiteY4" fmla="*/ 0 h 12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782" h="1234800">
                <a:moveTo>
                  <a:pt x="0" y="0"/>
                </a:moveTo>
                <a:lnTo>
                  <a:pt x="8244782" y="0"/>
                </a:lnTo>
                <a:lnTo>
                  <a:pt x="8244782" y="1234800"/>
                </a:lnTo>
                <a:lnTo>
                  <a:pt x="0" y="123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7864" tIns="799795" rIns="767864" bIns="93878" numCol="1" spcCol="1270" anchor="t" anchorCtr="0">
            <a:noAutofit/>
          </a:bodyPr>
          <a:lstStyle/>
          <a:p>
            <a:pPr marL="68580" lvl="1" indent="-68580" defTabSz="58674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sz="1320" dirty="0">
                <a:solidFill>
                  <a:schemeClr val="tx1"/>
                </a:solidFill>
              </a:rPr>
              <a:t> Die genannten Unterstützungsmechanismen können keine Verfahrenshilfe ersetzen</a:t>
            </a:r>
            <a:endParaRPr lang="en-US" sz="1320" dirty="0">
              <a:solidFill>
                <a:schemeClr val="tx1"/>
              </a:solidFill>
            </a:endParaRPr>
          </a:p>
          <a:p>
            <a:pPr marL="68580" lvl="1" indent="-68580" defTabSz="58674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sz="1320" dirty="0">
                <a:solidFill>
                  <a:schemeClr val="tx1"/>
                </a:solidFill>
              </a:rPr>
              <a:t> </a:t>
            </a:r>
            <a:r>
              <a:rPr lang="de-DE" sz="1320" dirty="0" err="1">
                <a:solidFill>
                  <a:schemeClr val="tx1"/>
                </a:solidFill>
              </a:rPr>
              <a:t>zB</a:t>
            </a:r>
            <a:r>
              <a:rPr lang="de-DE" sz="1320" dirty="0">
                <a:solidFill>
                  <a:schemeClr val="tx1"/>
                </a:solidFill>
              </a:rPr>
              <a:t> §113 gilt nicht für Fragen materiellen Rechts, Behörde gibt keine Anleitungen für erfolgsversprechenden Inhalt,…</a:t>
            </a:r>
            <a:endParaRPr lang="en-US" sz="1320" dirty="0">
              <a:solidFill>
                <a:schemeClr val="tx1"/>
              </a:solidFill>
            </a:endParaRPr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id="{7063420A-DD1A-8436-6141-4F81B3E6916F}"/>
              </a:ext>
            </a:extLst>
          </p:cNvPr>
          <p:cNvSpPr/>
          <p:nvPr/>
        </p:nvSpPr>
        <p:spPr>
          <a:xfrm>
            <a:off x="1826510" y="1662299"/>
            <a:ext cx="6925616" cy="775342"/>
          </a:xfrm>
          <a:custGeom>
            <a:avLst/>
            <a:gdLst>
              <a:gd name="connsiteX0" fmla="*/ 0 w 5771347"/>
              <a:gd name="connsiteY0" fmla="*/ 157443 h 944640"/>
              <a:gd name="connsiteX1" fmla="*/ 157443 w 5771347"/>
              <a:gd name="connsiteY1" fmla="*/ 0 h 944640"/>
              <a:gd name="connsiteX2" fmla="*/ 5613904 w 5771347"/>
              <a:gd name="connsiteY2" fmla="*/ 0 h 944640"/>
              <a:gd name="connsiteX3" fmla="*/ 5771347 w 5771347"/>
              <a:gd name="connsiteY3" fmla="*/ 157443 h 944640"/>
              <a:gd name="connsiteX4" fmla="*/ 5771347 w 5771347"/>
              <a:gd name="connsiteY4" fmla="*/ 787197 h 944640"/>
              <a:gd name="connsiteX5" fmla="*/ 5613904 w 5771347"/>
              <a:gd name="connsiteY5" fmla="*/ 944640 h 944640"/>
              <a:gd name="connsiteX6" fmla="*/ 157443 w 5771347"/>
              <a:gd name="connsiteY6" fmla="*/ 944640 h 944640"/>
              <a:gd name="connsiteX7" fmla="*/ 0 w 5771347"/>
              <a:gd name="connsiteY7" fmla="*/ 787197 h 944640"/>
              <a:gd name="connsiteX8" fmla="*/ 0 w 5771347"/>
              <a:gd name="connsiteY8" fmla="*/ 157443 h 9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1347" h="944640">
                <a:moveTo>
                  <a:pt x="0" y="157443"/>
                </a:moveTo>
                <a:cubicBezTo>
                  <a:pt x="0" y="70490"/>
                  <a:pt x="70490" y="0"/>
                  <a:pt x="157443" y="0"/>
                </a:cubicBezTo>
                <a:lnTo>
                  <a:pt x="5613904" y="0"/>
                </a:lnTo>
                <a:cubicBezTo>
                  <a:pt x="5700857" y="0"/>
                  <a:pt x="5771347" y="70490"/>
                  <a:pt x="5771347" y="157443"/>
                </a:cubicBezTo>
                <a:lnTo>
                  <a:pt x="5771347" y="787197"/>
                </a:lnTo>
                <a:cubicBezTo>
                  <a:pt x="5771347" y="874150"/>
                  <a:pt x="5700857" y="944640"/>
                  <a:pt x="5613904" y="944640"/>
                </a:cubicBezTo>
                <a:lnTo>
                  <a:pt x="157443" y="944640"/>
                </a:lnTo>
                <a:cubicBezTo>
                  <a:pt x="70490" y="944640"/>
                  <a:pt x="0" y="874150"/>
                  <a:pt x="0" y="787197"/>
                </a:cubicBezTo>
                <a:lnTo>
                  <a:pt x="0" y="1574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108" tIns="55337" rIns="317108" bIns="55337" numCol="1" spcCol="1270" anchor="ctr" anchorCtr="0">
            <a:noAutofit/>
          </a:bodyPr>
          <a:lstStyle/>
          <a:p>
            <a:pPr defTabSz="8534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20" b="1" dirty="0"/>
              <a:t>Alternativmechanismen</a:t>
            </a:r>
            <a:endParaRPr lang="en-US" sz="1920" b="1" dirty="0"/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07C9DF6D-5480-AD78-D962-D92F4E8077A9}"/>
              </a:ext>
            </a:extLst>
          </p:cNvPr>
          <p:cNvSpPr/>
          <p:nvPr/>
        </p:nvSpPr>
        <p:spPr>
          <a:xfrm>
            <a:off x="1331824" y="3976705"/>
            <a:ext cx="9893738" cy="1874880"/>
          </a:xfrm>
          <a:custGeom>
            <a:avLst/>
            <a:gdLst>
              <a:gd name="connsiteX0" fmla="*/ 0 w 8244782"/>
              <a:gd name="connsiteY0" fmla="*/ 0 h 1562400"/>
              <a:gd name="connsiteX1" fmla="*/ 8244782 w 8244782"/>
              <a:gd name="connsiteY1" fmla="*/ 0 h 1562400"/>
              <a:gd name="connsiteX2" fmla="*/ 8244782 w 8244782"/>
              <a:gd name="connsiteY2" fmla="*/ 1562400 h 1562400"/>
              <a:gd name="connsiteX3" fmla="*/ 0 w 8244782"/>
              <a:gd name="connsiteY3" fmla="*/ 1562400 h 1562400"/>
              <a:gd name="connsiteX4" fmla="*/ 0 w 8244782"/>
              <a:gd name="connsiteY4" fmla="*/ 0 h 15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782" h="1562400">
                <a:moveTo>
                  <a:pt x="0" y="0"/>
                </a:moveTo>
                <a:lnTo>
                  <a:pt x="8244782" y="0"/>
                </a:lnTo>
                <a:lnTo>
                  <a:pt x="8244782" y="1562400"/>
                </a:lnTo>
                <a:lnTo>
                  <a:pt x="0" y="1562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7864" tIns="799795" rIns="767864" bIns="93878" numCol="1" spcCol="1270" anchor="t" anchorCtr="0">
            <a:noAutofit/>
          </a:bodyPr>
          <a:lstStyle/>
          <a:p>
            <a:pPr marL="68580" lvl="1" indent="-68580" defTabSz="58674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sz="1320" dirty="0"/>
              <a:t> In anderen Verfahrensordnungen wird keine Einschränkung auf Schwierigkeiten rechtlicher Art vorgenommen</a:t>
            </a:r>
            <a:endParaRPr lang="en-US" sz="1320" dirty="0"/>
          </a:p>
          <a:p>
            <a:pPr marL="68580" lvl="1" indent="-68580" defTabSz="58674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sz="1320" dirty="0"/>
              <a:t> § 63 (1) ZPO, § 40 (1) </a:t>
            </a:r>
            <a:r>
              <a:rPr lang="de-DE" sz="1320" dirty="0" err="1"/>
              <a:t>VwGVG</a:t>
            </a:r>
            <a:r>
              <a:rPr lang="de-DE" sz="1320" dirty="0"/>
              <a:t> &amp; §77 (3) </a:t>
            </a:r>
            <a:r>
              <a:rPr lang="de-DE" sz="1320" dirty="0" err="1"/>
              <a:t>FinStrG</a:t>
            </a:r>
            <a:r>
              <a:rPr lang="de-DE" sz="1320" dirty="0"/>
              <a:t>: keinerlei Einschränkung</a:t>
            </a:r>
            <a:endParaRPr lang="en-US" sz="1320" dirty="0"/>
          </a:p>
          <a:p>
            <a:pPr marL="68580" lvl="1" indent="-68580" defTabSz="58674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sz="1320" dirty="0"/>
              <a:t> § 61 (1) StPO: Beigabe eines Verteidigers jedenfalls bei Behinderung oder psychischer  Krankheit und bei „schwieriger Sach- oder Rechtslage“</a:t>
            </a:r>
            <a:endParaRPr lang="en-US" sz="1320" dirty="0"/>
          </a:p>
        </p:txBody>
      </p:sp>
      <p:sp>
        <p:nvSpPr>
          <p:cNvPr id="11" name="Freihandform 10">
            <a:extLst>
              <a:ext uri="{FF2B5EF4-FFF2-40B4-BE49-F238E27FC236}">
                <a16:creationId xmlns:a16="http://schemas.microsoft.com/office/drawing/2014/main" id="{736AA0F5-9B21-890F-4E38-E7600B501B57}"/>
              </a:ext>
            </a:extLst>
          </p:cNvPr>
          <p:cNvSpPr/>
          <p:nvPr/>
        </p:nvSpPr>
        <p:spPr>
          <a:xfrm>
            <a:off x="1826511" y="3768147"/>
            <a:ext cx="6925616" cy="775342"/>
          </a:xfrm>
          <a:custGeom>
            <a:avLst/>
            <a:gdLst>
              <a:gd name="connsiteX0" fmla="*/ 0 w 5771347"/>
              <a:gd name="connsiteY0" fmla="*/ 157443 h 944640"/>
              <a:gd name="connsiteX1" fmla="*/ 157443 w 5771347"/>
              <a:gd name="connsiteY1" fmla="*/ 0 h 944640"/>
              <a:gd name="connsiteX2" fmla="*/ 5613904 w 5771347"/>
              <a:gd name="connsiteY2" fmla="*/ 0 h 944640"/>
              <a:gd name="connsiteX3" fmla="*/ 5771347 w 5771347"/>
              <a:gd name="connsiteY3" fmla="*/ 157443 h 944640"/>
              <a:gd name="connsiteX4" fmla="*/ 5771347 w 5771347"/>
              <a:gd name="connsiteY4" fmla="*/ 787197 h 944640"/>
              <a:gd name="connsiteX5" fmla="*/ 5613904 w 5771347"/>
              <a:gd name="connsiteY5" fmla="*/ 944640 h 944640"/>
              <a:gd name="connsiteX6" fmla="*/ 157443 w 5771347"/>
              <a:gd name="connsiteY6" fmla="*/ 944640 h 944640"/>
              <a:gd name="connsiteX7" fmla="*/ 0 w 5771347"/>
              <a:gd name="connsiteY7" fmla="*/ 787197 h 944640"/>
              <a:gd name="connsiteX8" fmla="*/ 0 w 5771347"/>
              <a:gd name="connsiteY8" fmla="*/ 157443 h 9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1347" h="944640">
                <a:moveTo>
                  <a:pt x="0" y="157443"/>
                </a:moveTo>
                <a:cubicBezTo>
                  <a:pt x="0" y="70490"/>
                  <a:pt x="70490" y="0"/>
                  <a:pt x="157443" y="0"/>
                </a:cubicBezTo>
                <a:lnTo>
                  <a:pt x="5613904" y="0"/>
                </a:lnTo>
                <a:cubicBezTo>
                  <a:pt x="5700857" y="0"/>
                  <a:pt x="5771347" y="70490"/>
                  <a:pt x="5771347" y="157443"/>
                </a:cubicBezTo>
                <a:lnTo>
                  <a:pt x="5771347" y="787197"/>
                </a:lnTo>
                <a:cubicBezTo>
                  <a:pt x="5771347" y="874150"/>
                  <a:pt x="5700857" y="944640"/>
                  <a:pt x="5613904" y="944640"/>
                </a:cubicBezTo>
                <a:lnTo>
                  <a:pt x="157443" y="944640"/>
                </a:lnTo>
                <a:cubicBezTo>
                  <a:pt x="70490" y="944640"/>
                  <a:pt x="0" y="874150"/>
                  <a:pt x="0" y="787197"/>
                </a:cubicBezTo>
                <a:lnTo>
                  <a:pt x="0" y="1574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108" tIns="55337" rIns="317108" bIns="55337" numCol="1" spcCol="1270" anchor="ctr" anchorCtr="0">
            <a:noAutofit/>
          </a:bodyPr>
          <a:lstStyle/>
          <a:p>
            <a:pPr defTabSz="6400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40" b="1" dirty="0"/>
              <a:t>Systematische Interpretation</a:t>
            </a:r>
            <a:endParaRPr lang="en-US" sz="144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527F4F-2656-59BD-FA8A-11EDA9CE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89" y="167640"/>
            <a:ext cx="8878180" cy="1084586"/>
          </a:xfrm>
        </p:spPr>
        <p:txBody>
          <a:bodyPr>
            <a:normAutofit/>
          </a:bodyPr>
          <a:lstStyle/>
          <a:p>
            <a:r>
              <a:rPr lang="de-AT" b="1" dirty="0">
                <a:latin typeface="+mj-lt"/>
              </a:rPr>
              <a:t>Contra</a:t>
            </a:r>
            <a:br>
              <a:rPr lang="de-AT" sz="7920" b="1" dirty="0">
                <a:latin typeface="+mn-lt"/>
              </a:rPr>
            </a:br>
            <a:br>
              <a:rPr lang="de-AT" sz="1080" b="1" dirty="0">
                <a:latin typeface="+mn-lt"/>
              </a:rPr>
            </a:br>
            <a:r>
              <a:rPr lang="de-AT" sz="108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Verfahrenshilfe </a:t>
            </a:r>
            <a:r>
              <a:rPr lang="de-AT" sz="108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iSd</a:t>
            </a:r>
            <a:r>
              <a:rPr lang="de-AT" sz="108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§ 292 BAO nur bei Rechtsfragen mit besonderen Schwierigkeiten rechtlicher Art gewähren?</a:t>
            </a:r>
            <a:endParaRPr lang="en-US" sz="108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BB3E78-92BE-0F23-7536-48F2A536B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51895" y="5305757"/>
            <a:ext cx="661181" cy="25808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>
              <a:defRPr/>
            </a:pPr>
            <a:fld id="{BE3DC40E-DBBE-4E2D-9EEC-FBF0DA0E9179}" type="slidenum">
              <a:rPr lang="en-GB" smtClean="0"/>
              <a:pPr defTabSz="1097280">
                <a:defRPr/>
              </a:pPr>
              <a:t>6</a:t>
            </a:fld>
            <a:endParaRPr lang="en-GB" sz="126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7" name="Grafik 6" descr="Schließen mit einfarbiger Füllung">
            <a:extLst>
              <a:ext uri="{FF2B5EF4-FFF2-40B4-BE49-F238E27FC236}">
                <a16:creationId xmlns:a16="http://schemas.microsoft.com/office/drawing/2014/main" id="{2E03A753-F6BC-9157-3D33-B91285D1B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5361" y="2644624"/>
            <a:ext cx="818536" cy="818536"/>
          </a:xfrm>
          <a:prstGeom prst="rect">
            <a:avLst/>
          </a:prstGeom>
        </p:spPr>
      </p:pic>
      <p:pic>
        <p:nvPicPr>
          <p:cNvPr id="8" name="Grafik 7" descr="Schließen mit einfarbiger Füllung">
            <a:extLst>
              <a:ext uri="{FF2B5EF4-FFF2-40B4-BE49-F238E27FC236}">
                <a16:creationId xmlns:a16="http://schemas.microsoft.com/office/drawing/2014/main" id="{6B741E3A-6B86-C838-2161-C30930FE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5362" y="4954797"/>
            <a:ext cx="818536" cy="8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6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>
            <a:extLst>
              <a:ext uri="{FF2B5EF4-FFF2-40B4-BE49-F238E27FC236}">
                <a16:creationId xmlns:a16="http://schemas.microsoft.com/office/drawing/2014/main" id="{69FA9B36-F9ED-AAAD-327F-809C0B0897D5}"/>
              </a:ext>
            </a:extLst>
          </p:cNvPr>
          <p:cNvSpPr/>
          <p:nvPr/>
        </p:nvSpPr>
        <p:spPr>
          <a:xfrm>
            <a:off x="859387" y="1852396"/>
            <a:ext cx="10473227" cy="4249879"/>
          </a:xfrm>
          <a:custGeom>
            <a:avLst/>
            <a:gdLst>
              <a:gd name="connsiteX0" fmla="*/ 0 w 8727689"/>
              <a:gd name="connsiteY0" fmla="*/ 0 h 3225335"/>
              <a:gd name="connsiteX1" fmla="*/ 8727689 w 8727689"/>
              <a:gd name="connsiteY1" fmla="*/ 0 h 3225335"/>
              <a:gd name="connsiteX2" fmla="*/ 8727689 w 8727689"/>
              <a:gd name="connsiteY2" fmla="*/ 3225335 h 3225335"/>
              <a:gd name="connsiteX3" fmla="*/ 0 w 8727689"/>
              <a:gd name="connsiteY3" fmla="*/ 3225335 h 3225335"/>
              <a:gd name="connsiteX4" fmla="*/ 0 w 8727689"/>
              <a:gd name="connsiteY4" fmla="*/ 0 h 322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689" h="3225335">
                <a:moveTo>
                  <a:pt x="0" y="0"/>
                </a:moveTo>
                <a:lnTo>
                  <a:pt x="8727689" y="0"/>
                </a:lnTo>
                <a:lnTo>
                  <a:pt x="8727689" y="3225335"/>
                </a:lnTo>
                <a:lnTo>
                  <a:pt x="0" y="32253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839" tIns="1199693" rIns="812839" bIns="93878" numCol="1" spcCol="1270" anchor="t" anchorCtr="0">
            <a:noAutofit/>
          </a:bodyPr>
          <a:lstStyle/>
          <a:p>
            <a:pPr marL="68580" lvl="1" indent="-68580" defTabSz="58674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AT" sz="1320" dirty="0">
                <a:solidFill>
                  <a:schemeClr val="bg1"/>
                </a:solidFill>
              </a:rPr>
              <a:t>Erforderlich ist eine Einzelfallprüfung der Notwendigkeit der Verfahrenshilfe (zB subjektive Fähigkeiten des Beschwerdeführers) und die Einschränkung auf Rechtsfragen mit besonderen rechtlichen Schwierigkeiten ist daher nicht zulässig.</a:t>
            </a:r>
            <a:endParaRPr lang="en-US" sz="1320" dirty="0">
              <a:solidFill>
                <a:schemeClr val="bg1"/>
              </a:solidFill>
            </a:endParaRP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5BAFE2AB-C172-C6DE-EE22-04A540A14797}"/>
              </a:ext>
            </a:extLst>
          </p:cNvPr>
          <p:cNvSpPr/>
          <p:nvPr/>
        </p:nvSpPr>
        <p:spPr>
          <a:xfrm>
            <a:off x="1426338" y="1446206"/>
            <a:ext cx="7292256" cy="777600"/>
          </a:xfrm>
          <a:custGeom>
            <a:avLst/>
            <a:gdLst>
              <a:gd name="connsiteX0" fmla="*/ 0 w 6076880"/>
              <a:gd name="connsiteY0" fmla="*/ 231680 h 1390051"/>
              <a:gd name="connsiteX1" fmla="*/ 231680 w 6076880"/>
              <a:gd name="connsiteY1" fmla="*/ 0 h 1390051"/>
              <a:gd name="connsiteX2" fmla="*/ 5845200 w 6076880"/>
              <a:gd name="connsiteY2" fmla="*/ 0 h 1390051"/>
              <a:gd name="connsiteX3" fmla="*/ 6076880 w 6076880"/>
              <a:gd name="connsiteY3" fmla="*/ 231680 h 1390051"/>
              <a:gd name="connsiteX4" fmla="*/ 6076880 w 6076880"/>
              <a:gd name="connsiteY4" fmla="*/ 1158371 h 1390051"/>
              <a:gd name="connsiteX5" fmla="*/ 5845200 w 6076880"/>
              <a:gd name="connsiteY5" fmla="*/ 1390051 h 1390051"/>
              <a:gd name="connsiteX6" fmla="*/ 231680 w 6076880"/>
              <a:gd name="connsiteY6" fmla="*/ 1390051 h 1390051"/>
              <a:gd name="connsiteX7" fmla="*/ 0 w 6076880"/>
              <a:gd name="connsiteY7" fmla="*/ 1158371 h 1390051"/>
              <a:gd name="connsiteX8" fmla="*/ 0 w 6076880"/>
              <a:gd name="connsiteY8" fmla="*/ 231680 h 139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6880" h="1390051">
                <a:moveTo>
                  <a:pt x="0" y="231680"/>
                </a:moveTo>
                <a:cubicBezTo>
                  <a:pt x="0" y="103727"/>
                  <a:pt x="103727" y="0"/>
                  <a:pt x="231680" y="0"/>
                </a:cubicBezTo>
                <a:lnTo>
                  <a:pt x="5845200" y="0"/>
                </a:lnTo>
                <a:cubicBezTo>
                  <a:pt x="5973153" y="0"/>
                  <a:pt x="6076880" y="103727"/>
                  <a:pt x="6076880" y="231680"/>
                </a:cubicBezTo>
                <a:lnTo>
                  <a:pt x="6076880" y="1158371"/>
                </a:lnTo>
                <a:cubicBezTo>
                  <a:pt x="6076880" y="1286324"/>
                  <a:pt x="5973153" y="1390051"/>
                  <a:pt x="5845200" y="1390051"/>
                </a:cubicBezTo>
                <a:lnTo>
                  <a:pt x="231680" y="1390051"/>
                </a:lnTo>
                <a:cubicBezTo>
                  <a:pt x="103727" y="1390051"/>
                  <a:pt x="0" y="1286324"/>
                  <a:pt x="0" y="1158371"/>
                </a:cubicBezTo>
                <a:lnTo>
                  <a:pt x="0" y="2316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532" tIns="81428" rIns="358532" bIns="81428" numCol="1" spcCol="1270" anchor="ctr" anchorCtr="0">
            <a:noAutofit/>
          </a:bodyPr>
          <a:lstStyle/>
          <a:p>
            <a:pPr defTabSz="6400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40" b="1" dirty="0"/>
              <a:t>Verfassungs- und Unionsrechtskonforme Interpretation</a:t>
            </a:r>
            <a:endParaRPr lang="en-US" sz="144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527F4F-2656-59BD-FA8A-11EDA9CE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89" y="167640"/>
            <a:ext cx="8878180" cy="1084586"/>
          </a:xfrm>
        </p:spPr>
        <p:txBody>
          <a:bodyPr>
            <a:normAutofit/>
          </a:bodyPr>
          <a:lstStyle/>
          <a:p>
            <a:r>
              <a:rPr lang="de-AT" b="1" dirty="0">
                <a:latin typeface="+mj-lt"/>
              </a:rPr>
              <a:t>Contra</a:t>
            </a:r>
            <a:br>
              <a:rPr lang="de-AT" sz="7920" b="1" dirty="0">
                <a:latin typeface="+mn-lt"/>
              </a:rPr>
            </a:br>
            <a:br>
              <a:rPr lang="de-AT" sz="1080" b="1" dirty="0">
                <a:latin typeface="+mn-lt"/>
              </a:rPr>
            </a:br>
            <a:r>
              <a:rPr lang="de-AT" sz="108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Verfahrenshilfe </a:t>
            </a:r>
            <a:r>
              <a:rPr lang="de-AT" sz="108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iSd</a:t>
            </a:r>
            <a:r>
              <a:rPr lang="de-AT" sz="108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§ 292 BAO nur bei Rechtsfragen mit besonderen Schwierigkeiten rechtlicher Art gewähren?</a:t>
            </a:r>
            <a:endParaRPr lang="en-US" sz="108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BB3E78-92BE-0F23-7536-48F2A536B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51895" y="5305757"/>
            <a:ext cx="661181" cy="25808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>
              <a:defRPr/>
            </a:pPr>
            <a:fld id="{BE3DC40E-DBBE-4E2D-9EEC-FBF0DA0E9179}" type="slidenum">
              <a:rPr lang="en-GB" smtClean="0"/>
              <a:pPr defTabSz="1097280">
                <a:defRPr/>
              </a:pPr>
              <a:t>7</a:t>
            </a:fld>
            <a:endParaRPr lang="en-GB" sz="126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8" name="Grafik 7" descr="Schließen mit einfarbiger Füllung">
            <a:extLst>
              <a:ext uri="{FF2B5EF4-FFF2-40B4-BE49-F238E27FC236}">
                <a16:creationId xmlns:a16="http://schemas.microsoft.com/office/drawing/2014/main" id="{6B741E3A-6B86-C838-2161-C30930FE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2565" y="5215869"/>
            <a:ext cx="818536" cy="81853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71BD6E8-2694-DAAB-B7B5-5E1A930E957A}"/>
              </a:ext>
            </a:extLst>
          </p:cNvPr>
          <p:cNvSpPr txBox="1"/>
          <p:nvPr/>
        </p:nvSpPr>
        <p:spPr>
          <a:xfrm>
            <a:off x="859387" y="2340848"/>
            <a:ext cx="10250202" cy="3213187"/>
          </a:xfrm>
          <a:prstGeom prst="rect">
            <a:avLst/>
          </a:prstGeom>
          <a:noFill/>
        </p:spPr>
        <p:txBody>
          <a:bodyPr wrap="square" lIns="109728" tIns="54864" rIns="109728" bIns="54864" anchor="t">
            <a:spAutoFit/>
          </a:bodyPr>
          <a:lstStyle/>
          <a:p>
            <a:pPr lvl="0">
              <a:buFontTx/>
              <a:buNone/>
            </a:pPr>
            <a:r>
              <a:rPr lang="de-DE" sz="1260" b="1" dirty="0"/>
              <a:t>VfGH wendet Art 47 Abs 3 GRC als Prüfungsmaßstab an:</a:t>
            </a:r>
            <a:endParaRPr lang="en-US" sz="1260" b="1" dirty="0"/>
          </a:p>
          <a:p>
            <a:pPr lvl="1"/>
            <a:r>
              <a:rPr lang="de-DE" sz="1260" i="1" dirty="0"/>
              <a:t>Art 47 (3): Personen, die nicht über ausreichende Mittel verfügen, wird </a:t>
            </a:r>
            <a:r>
              <a:rPr lang="de-DE" sz="1260" b="1" i="1" dirty="0"/>
              <a:t>Prozesskostenhilfe</a:t>
            </a:r>
            <a:r>
              <a:rPr lang="de-DE" sz="1260" i="1" dirty="0"/>
              <a:t> bewilligt, soweit diese Hilfe erforderlich ist, um den </a:t>
            </a:r>
            <a:r>
              <a:rPr lang="de-DE" sz="1260" b="1" i="1" dirty="0"/>
              <a:t>Zugang zu den Gerichten wirksam zu gewährleisten</a:t>
            </a:r>
            <a:endParaRPr lang="en-US" sz="1260" b="1" i="1">
              <a:ea typeface="Verdana"/>
            </a:endParaRPr>
          </a:p>
          <a:p>
            <a:pPr lvl="1"/>
            <a:endParaRPr lang="de-DE" sz="1260" dirty="0"/>
          </a:p>
          <a:p>
            <a:r>
              <a:rPr lang="de-DE" sz="1260" b="1" dirty="0"/>
              <a:t>Kriterien für einen „effektiver Zugang zu Gericht“(</a:t>
            </a:r>
            <a:r>
              <a:rPr lang="de-DE" sz="1260" b="1" dirty="0" err="1"/>
              <a:t>Rsp</a:t>
            </a:r>
            <a:r>
              <a:rPr lang="de-DE" sz="1260" b="1" dirty="0"/>
              <a:t>.  EGMR und EuGH):</a:t>
            </a:r>
          </a:p>
          <a:p>
            <a:pPr marL="754380" lvl="1" indent="-205740">
              <a:buFont typeface="Arial" panose="020B0604020202020204" pitchFamily="34" charset="0"/>
              <a:buChar char="•"/>
            </a:pPr>
            <a:r>
              <a:rPr lang="de-DE" sz="1260" b="1" dirty="0"/>
              <a:t>Nicht erlaubte Einschränkungen:</a:t>
            </a:r>
            <a:r>
              <a:rPr lang="de-DE" sz="1260" dirty="0"/>
              <a:t> die dieses Recht in seinem Wesensgehalt selbst beeinträchtigen, </a:t>
            </a:r>
            <a:r>
              <a:rPr lang="de-DE" sz="1260" dirty="0" err="1"/>
              <a:t>zB</a:t>
            </a:r>
            <a:r>
              <a:rPr lang="de-DE" sz="1260" dirty="0"/>
              <a:t> wenn Verfahrenshilfe absolut erforderlich ist, wie zB bei Anwaltszwang, einem komplizierten Verfahrensrecht, schwierigen Rechtsfragen, …</a:t>
            </a:r>
          </a:p>
          <a:p>
            <a:pPr marL="754380" lvl="1" indent="-205740">
              <a:buFont typeface="Arial" panose="020B0604020202020204" pitchFamily="34" charset="0"/>
              <a:buChar char="•"/>
            </a:pPr>
            <a:r>
              <a:rPr lang="de-AT" sz="1260" b="1" dirty="0"/>
              <a:t>Erlaubte Einschränkungen</a:t>
            </a:r>
            <a:r>
              <a:rPr lang="de-AT" sz="1260" dirty="0"/>
              <a:t>: abhängig zB von der Situation der Partei (Finanzielles, mangelnde Erfolgsaussichten, Bedeutung der Angelegenheit,..) und der Komplexität des Falles unter Berücksichtigung des legitimen Zwecks der Einschränkung und der Verhältnismäßigkeit</a:t>
            </a:r>
          </a:p>
          <a:p>
            <a:pPr marL="754380" lvl="1" indent="-205740">
              <a:buFont typeface="Arial" panose="020B0604020202020204" pitchFamily="34" charset="0"/>
              <a:buChar char="•"/>
            </a:pPr>
            <a:r>
              <a:rPr lang="de-AT" sz="1260" b="1" dirty="0"/>
              <a:t>Berücksichtigung Umstände des Einzelfalls</a:t>
            </a:r>
            <a:r>
              <a:rPr lang="de-AT" sz="1260" dirty="0"/>
              <a:t>: Würdigung durch den Richter im Einzelfall und kein genereller Ausschluss für bestimmte Verfahren</a:t>
            </a:r>
          </a:p>
          <a:p>
            <a:endParaRPr lang="de-AT" sz="1260" dirty="0"/>
          </a:p>
          <a:p>
            <a:r>
              <a:rPr lang="de-AT" sz="1260" dirty="0"/>
              <a:t>VfGH: Daher ist Art 292 (1) BAO verfassungskonform so zu interpretieren, dass er die </a:t>
            </a:r>
            <a:r>
              <a:rPr lang="de-AT" sz="1260" b="1" dirty="0"/>
              <a:t>Umstände des Einzelfalls </a:t>
            </a:r>
            <a:r>
              <a:rPr lang="de-AT" sz="1260" dirty="0"/>
              <a:t>und damit auch Schwierigkeiten tatsächlicher Art und Schwierigkeiten bei der Sachverhaltsermittlung umfasst und </a:t>
            </a:r>
            <a:r>
              <a:rPr lang="de-AT" sz="1260" b="1" dirty="0"/>
              <a:t>nicht nur Rechtsfragen mit besonderen Schwierigkeiten rechtlicher Art</a:t>
            </a:r>
            <a:r>
              <a:rPr lang="de-AT" sz="126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35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>
                <a:latin typeface="Georgia"/>
              </a:rPr>
              <a:t>Conclusio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251895" y="5305757"/>
            <a:ext cx="661181" cy="25808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3DC40E-DBBE-4E2D-9EEC-FBF0DA0E917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3A29153-C421-F178-ADC0-6E6483AA4E3F}"/>
              </a:ext>
            </a:extLst>
          </p:cNvPr>
          <p:cNvSpPr txBox="1"/>
          <p:nvPr/>
        </p:nvSpPr>
        <p:spPr>
          <a:xfrm>
            <a:off x="802937" y="1290683"/>
            <a:ext cx="10007872" cy="672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sz="1320" b="1" dirty="0"/>
              <a:t>Ist Verfahrenshilfe </a:t>
            </a:r>
            <a:r>
              <a:rPr lang="de-AT" sz="1320" b="1" dirty="0" err="1"/>
              <a:t>iSd</a:t>
            </a:r>
            <a:r>
              <a:rPr lang="de-AT" sz="1320" b="1" dirty="0"/>
              <a:t> § 292 BAO nur dann zu gewähren, wenn Rechtsfragen mit besonderen Schwierigkeiten rechtlicher Art vorliegen?</a:t>
            </a:r>
            <a:endParaRPr lang="de-DE" sz="132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ECAB106-8A53-CD81-C0C0-500A8B6970E4}"/>
              </a:ext>
            </a:extLst>
          </p:cNvPr>
          <p:cNvSpPr txBox="1"/>
          <p:nvPr/>
        </p:nvSpPr>
        <p:spPr>
          <a:xfrm>
            <a:off x="1024128" y="2049643"/>
            <a:ext cx="4401312" cy="4247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160" dirty="0">
                <a:solidFill>
                  <a:schemeClr val="bg1"/>
                </a:solidFill>
              </a:rPr>
              <a:t>Pro</a:t>
            </a:r>
            <a:endParaRPr lang="en-US" sz="216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A08AFF9-27ED-050A-045F-63C4509DA038}"/>
              </a:ext>
            </a:extLst>
          </p:cNvPr>
          <p:cNvSpPr txBox="1"/>
          <p:nvPr/>
        </p:nvSpPr>
        <p:spPr>
          <a:xfrm>
            <a:off x="1024128" y="2624831"/>
            <a:ext cx="5071872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205740">
              <a:buFont typeface="Arial" panose="020B0604020202020204" pitchFamily="34" charset="0"/>
              <a:buChar char="•"/>
            </a:pPr>
            <a:r>
              <a:rPr lang="de-DE" sz="1260" b="1" dirty="0"/>
              <a:t>Wortlaut</a:t>
            </a:r>
          </a:p>
          <a:p>
            <a:pPr marL="754380" lvl="1" indent="-205740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de-DE" sz="1260" dirty="0"/>
              <a:t>„besondere Schwierigkeiten rechtlicher Art“</a:t>
            </a:r>
          </a:p>
          <a:p>
            <a:pPr marL="205740" indent="-205740">
              <a:buFont typeface="Arial" panose="020B0604020202020204" pitchFamily="34" charset="0"/>
              <a:buChar char="•"/>
            </a:pPr>
            <a:r>
              <a:rPr lang="de-DE" sz="1260" b="1" dirty="0"/>
              <a:t>Historische Interpretation</a:t>
            </a:r>
          </a:p>
          <a:p>
            <a:pPr marL="754380" lvl="1" indent="-205740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de-DE" sz="1260" dirty="0"/>
              <a:t>Wille des Gesetzgebers: Verfahrenshilfe einschränken </a:t>
            </a:r>
          </a:p>
          <a:p>
            <a:pPr marL="205740" indent="-205740">
              <a:buFont typeface="Arial" panose="020B0604020202020204" pitchFamily="34" charset="0"/>
              <a:buChar char="•"/>
            </a:pPr>
            <a:r>
              <a:rPr lang="de-DE" sz="1260" b="1" dirty="0"/>
              <a:t>Alternativmechanismen bestehen</a:t>
            </a:r>
          </a:p>
          <a:p>
            <a:pPr marL="754380" lvl="1" indent="-205740">
              <a:buFont typeface="Arial" panose="020B0604020202020204" pitchFamily="34" charset="0"/>
              <a:buChar char="•"/>
            </a:pPr>
            <a:r>
              <a:rPr lang="de-DE" sz="1260" dirty="0"/>
              <a:t>Offizialmaxime, Manuduktionspflicht,…</a:t>
            </a:r>
          </a:p>
          <a:p>
            <a:pPr marL="205740" indent="-205740">
              <a:buFont typeface="Arial" panose="020B0604020202020204" pitchFamily="34" charset="0"/>
              <a:buChar char="•"/>
            </a:pPr>
            <a:endParaRPr lang="en-US" sz="144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6FDFD67-F94F-23E8-6DD8-BB82122C9FD4}"/>
              </a:ext>
            </a:extLst>
          </p:cNvPr>
          <p:cNvSpPr txBox="1"/>
          <p:nvPr/>
        </p:nvSpPr>
        <p:spPr>
          <a:xfrm>
            <a:off x="6096001" y="2584061"/>
            <a:ext cx="5071871" cy="215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205740">
              <a:buFont typeface="Arial" panose="020B0604020202020204" pitchFamily="34" charset="0"/>
              <a:buChar char="•"/>
            </a:pPr>
            <a:r>
              <a:rPr lang="de-DE" sz="1200" b="1" dirty="0"/>
              <a:t>Alternativmechanismen reichen nicht</a:t>
            </a:r>
          </a:p>
          <a:p>
            <a:pPr marL="754380" lvl="1" indent="-205740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Behörde gibt keine Inhaltlichen Tipps</a:t>
            </a:r>
          </a:p>
          <a:p>
            <a:pPr marL="205740" indent="-205740">
              <a:buFont typeface="Arial" panose="020B0604020202020204" pitchFamily="34" charset="0"/>
              <a:buChar char="•"/>
            </a:pPr>
            <a:r>
              <a:rPr lang="de-DE" sz="1200" b="1" dirty="0"/>
              <a:t>Systematische Interpretation</a:t>
            </a:r>
          </a:p>
          <a:p>
            <a:pPr marL="754380" lvl="1" indent="-205740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In anderen Verfahrensgesetzen gibt es keine Einschränkung auf Rechtsfragen</a:t>
            </a:r>
          </a:p>
          <a:p>
            <a:pPr marL="205740" indent="-205740">
              <a:buFont typeface="Arial" panose="020B0604020202020204" pitchFamily="34" charset="0"/>
              <a:buChar char="•"/>
            </a:pPr>
            <a:r>
              <a:rPr lang="de-DE" sz="1200" b="1" dirty="0"/>
              <a:t>Verfassungs- und Unionsrechtskonforme Interpretation (Art 47 GRC)</a:t>
            </a:r>
          </a:p>
          <a:p>
            <a:pPr marL="754380" lvl="1" indent="-205740">
              <a:buFont typeface="Arial" panose="020B0604020202020204" pitchFamily="34" charset="0"/>
              <a:buChar char="•"/>
            </a:pPr>
            <a:r>
              <a:rPr lang="de-DE" sz="1200" dirty="0"/>
              <a:t>Einzelfallbetrachtung erforderlich, eine generelle Einschränkung auf Rechtsfragen nicht zulässig</a:t>
            </a:r>
          </a:p>
          <a:p>
            <a:pPr marL="205740" indent="-205740">
              <a:buFont typeface="Arial" panose="020B0604020202020204" pitchFamily="34" charset="0"/>
              <a:buChar char="•"/>
            </a:pPr>
            <a:endParaRPr lang="en-US" sz="144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323F092-E76F-613F-49F6-F9D54B299916}"/>
              </a:ext>
            </a:extLst>
          </p:cNvPr>
          <p:cNvSpPr txBox="1"/>
          <p:nvPr/>
        </p:nvSpPr>
        <p:spPr>
          <a:xfrm>
            <a:off x="6096000" y="2049643"/>
            <a:ext cx="4401312" cy="4247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160" dirty="0">
                <a:solidFill>
                  <a:schemeClr val="bg1"/>
                </a:solidFill>
              </a:rPr>
              <a:t>Contra</a:t>
            </a:r>
            <a:endParaRPr lang="en-US" sz="2160" dirty="0">
              <a:solidFill>
                <a:schemeClr val="bg1"/>
              </a:solidFill>
            </a:endParaRP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06C3EAF3-5E28-04F7-4DDC-E70459116404}"/>
              </a:ext>
            </a:extLst>
          </p:cNvPr>
          <p:cNvSpPr/>
          <p:nvPr/>
        </p:nvSpPr>
        <p:spPr>
          <a:xfrm>
            <a:off x="6096000" y="3673591"/>
            <a:ext cx="4899316" cy="85216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A99C97C-E189-09DB-613F-211A40583C46}"/>
              </a:ext>
            </a:extLst>
          </p:cNvPr>
          <p:cNvGrpSpPr/>
          <p:nvPr/>
        </p:nvGrpSpPr>
        <p:grpSpPr>
          <a:xfrm>
            <a:off x="1512201" y="4648143"/>
            <a:ext cx="8809210" cy="1527086"/>
            <a:chOff x="752168" y="3873453"/>
            <a:chExt cx="7341008" cy="1272572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CCA2E04-0DE9-EE83-6104-FDC0487CA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964" y="4273563"/>
              <a:ext cx="872462" cy="872462"/>
            </a:xfrm>
            <a:prstGeom prst="rect">
              <a:avLst/>
            </a:prstGeom>
          </p:spPr>
        </p:pic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A12BB6A-6ED9-ABEA-B35F-63CB8CEE94DB}"/>
                </a:ext>
              </a:extLst>
            </p:cNvPr>
            <p:cNvSpPr txBox="1"/>
            <p:nvPr/>
          </p:nvSpPr>
          <p:spPr>
            <a:xfrm>
              <a:off x="752168" y="3873453"/>
              <a:ext cx="7341008" cy="115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5740" indent="-205740">
                <a:buFont typeface="Arial" panose="020B0604020202020204" pitchFamily="34" charset="0"/>
                <a:buChar char="•"/>
              </a:pPr>
              <a:r>
                <a:rPr lang="de-DE" sz="1200" dirty="0"/>
                <a:t>VfGH interpretiert im Gesetzesprüfungsverfahren verfassungskonform, keine Aufhebung des §292</a:t>
              </a:r>
            </a:p>
            <a:p>
              <a:pPr marL="205740" indent="-205740">
                <a:buFont typeface="Arial" panose="020B0604020202020204" pitchFamily="34" charset="0"/>
                <a:buChar char="•"/>
              </a:pPr>
              <a:r>
                <a:rPr lang="de-DE" sz="1200" dirty="0"/>
                <a:t>Hebt anschließend in der Erkenntnisbeschwerde die abweisende Entscheidung des BfG auf</a:t>
              </a:r>
            </a:p>
            <a:p>
              <a:pPr marL="205740" indent="-205740">
                <a:buFont typeface="Arial" panose="020B0604020202020204" pitchFamily="34" charset="0"/>
                <a:buChar char="•"/>
              </a:pPr>
              <a:endParaRPr lang="de-DE" sz="1200" dirty="0"/>
            </a:p>
            <a:p>
              <a:pPr marL="205740" indent="-205740">
                <a:buFont typeface="Arial" panose="020B0604020202020204" pitchFamily="34" charset="0"/>
                <a:buChar char="•"/>
              </a:pPr>
              <a:endParaRPr lang="de-DE" sz="1200" dirty="0"/>
            </a:p>
            <a:p>
              <a:pPr marL="1303020" lvl="2" indent="-205740">
                <a:buFont typeface="Arial" panose="020B0604020202020204" pitchFamily="34" charset="0"/>
                <a:buChar char="•"/>
              </a:pPr>
              <a:r>
                <a:rPr lang="de-DE" sz="1200" b="1" dirty="0"/>
                <a:t>Lex-lata Grenze überschritten?</a:t>
              </a:r>
            </a:p>
            <a:p>
              <a:pPr marL="1303020" lvl="2" indent="-205740">
                <a:buFont typeface="Arial" panose="020B0604020202020204" pitchFamily="34" charset="0"/>
                <a:buChar char="•"/>
              </a:pPr>
              <a:r>
                <a:rPr lang="de-DE" sz="1200" b="1" dirty="0"/>
                <a:t>Wäre es nicht sinnvoller den Wortlaut anzupassen?</a:t>
              </a:r>
            </a:p>
            <a:p>
              <a:pPr marL="1303020" lvl="2" indent="-205740">
                <a:buFont typeface="Arial" panose="020B0604020202020204" pitchFamily="34" charset="0"/>
                <a:buChar char="•"/>
              </a:pPr>
              <a:r>
                <a:rPr lang="de-DE" sz="1200" b="1" dirty="0">
                  <a:sym typeface="Wingdings" panose="05000000000000000000" pitchFamily="2" charset="2"/>
                </a:rPr>
                <a:t>Auswirkungen auf nicht rechtskundige Personen?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778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ctr">
              <a:buFont typeface="Monotype Sorts"/>
              <a:buNone/>
            </a:pPr>
            <a:r>
              <a:rPr lang="de-AT" b="1" dirty="0"/>
              <a:t>Danke für Ihre Aufmerksamkeit!</a:t>
            </a:r>
          </a:p>
          <a:p>
            <a:pPr algn="ctr">
              <a:buFont typeface="Monotype Sorts"/>
              <a:buNone/>
            </a:pPr>
            <a:endParaRPr lang="de-AT" sz="2000" b="1" dirty="0"/>
          </a:p>
          <a:p>
            <a:pPr algn="ctr">
              <a:buFont typeface="Monotype Sorts"/>
              <a:buNone/>
            </a:pPr>
            <a:r>
              <a:rPr lang="de-AT" sz="2000" dirty="0"/>
              <a:t>Weitere Informationen finden Sie</a:t>
            </a:r>
            <a:endParaRPr lang="de-AT" sz="2000" b="1" i="1" dirty="0"/>
          </a:p>
          <a:p>
            <a:pPr algn="ctr">
              <a:buFont typeface="Monotype Sorts"/>
              <a:buNone/>
            </a:pPr>
            <a:r>
              <a:rPr lang="de-AT" sz="2000" dirty="0"/>
              <a:t>auf unserer Website </a:t>
            </a:r>
          </a:p>
          <a:p>
            <a:pPr algn="ctr">
              <a:buFont typeface="Monotype Sorts"/>
              <a:buNone/>
            </a:pPr>
            <a:r>
              <a:rPr lang="de-AT" sz="2000" b="1" dirty="0" err="1"/>
              <a:t>www.wu.ac.at</a:t>
            </a:r>
            <a:r>
              <a:rPr lang="de-AT" sz="2000" b="1" dirty="0"/>
              <a:t>/</a:t>
            </a:r>
            <a:r>
              <a:rPr lang="de-AT" sz="2000" b="1" dirty="0" err="1"/>
              <a:t>taxlaw</a:t>
            </a:r>
            <a:endParaRPr lang="de-AT" sz="2000" b="1" dirty="0"/>
          </a:p>
          <a:p>
            <a:pPr algn="ctr">
              <a:buFont typeface="Monotype Sorts"/>
              <a:buNone/>
            </a:pPr>
            <a:endParaRPr lang="de-AT" sz="1300" dirty="0"/>
          </a:p>
        </p:txBody>
      </p:sp>
    </p:spTree>
    <p:extLst>
      <p:ext uri="{BB962C8B-B14F-4D97-AF65-F5344CB8AC3E}">
        <p14:creationId xmlns:p14="http://schemas.microsoft.com/office/powerpoint/2010/main" val="2551335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Breitbild</PresentationFormat>
  <Paragraphs>89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Georgia</vt:lpstr>
      <vt:lpstr>Monotype Sorts</vt:lpstr>
      <vt:lpstr>Verdana</vt:lpstr>
      <vt:lpstr>Wingdings</vt:lpstr>
      <vt:lpstr>Office</vt:lpstr>
      <vt:lpstr>Verfahrenshilfe nach § 292 BAO nur bei komplexen Rechtsfragen?​</vt:lpstr>
      <vt:lpstr>Sachverhalt </vt:lpstr>
      <vt:lpstr>Rechtsfrage</vt:lpstr>
      <vt:lpstr>Rechtsnorm § 292 (1) BAO</vt:lpstr>
      <vt:lpstr>Pro  Verfahrenshilfe iSd § 292 BAO nur bei Rechtsfragen mit besonderen Schwierigkeiten rechtlicher Art gewähren?</vt:lpstr>
      <vt:lpstr>Contra  Verfahrenshilfe iSd § 292 BAO nur bei Rechtsfragen mit besonderen Schwierigkeiten rechtlicher Art gewähren?</vt:lpstr>
      <vt:lpstr>Contra  Verfahrenshilfe iSd § 292 BAO nur bei Rechtsfragen mit besonderen Schwierigkeiten rechtlicher Art gewähren?</vt:lpstr>
      <vt:lpstr>Conclusio</vt:lpstr>
      <vt:lpstr>PowerPoint-Präsentation</vt:lpstr>
    </vt:vector>
  </TitlesOfParts>
  <Company>Vienna University of Economics and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Borns, Rainer</dc:creator>
  <cp:lastModifiedBy>Borns, Rainer</cp:lastModifiedBy>
  <cp:revision>1</cp:revision>
  <dcterms:created xsi:type="dcterms:W3CDTF">2024-10-03T12:49:58Z</dcterms:created>
  <dcterms:modified xsi:type="dcterms:W3CDTF">2024-10-03T12:50:48Z</dcterms:modified>
</cp:coreProperties>
</file>