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60" r:id="rId7"/>
    <p:sldId id="261" r:id="rId8"/>
    <p:sldId id="263" r:id="rId9"/>
  </p:sldIdLst>
  <p:sldSz cx="9144000" cy="5715000" type="screen16x1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1570" autoAdjust="0"/>
  </p:normalViewPr>
  <p:slideViewPr>
    <p:cSldViewPr snapToGrid="0" showGuides="1">
      <p:cViewPr varScale="1">
        <p:scale>
          <a:sx n="155" d="100"/>
          <a:sy n="155" d="100"/>
        </p:scale>
        <p:origin x="216" y="138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26.04.2024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26.04.2024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49732" y="5282320"/>
            <a:ext cx="5949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Institut für Österreichisches und Internationales Steuerrecht </a:t>
            </a:r>
            <a:r>
              <a:rPr lang="en-GB" sz="5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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www.wu.ac.at/taxlaw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00416"/>
            <a:ext cx="562394" cy="4435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8" y="5165818"/>
            <a:ext cx="1944090" cy="3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8" name="Textfeld 8"/>
          <p:cNvSpPr txBox="1"/>
          <p:nvPr userDrawn="1"/>
        </p:nvSpPr>
        <p:spPr>
          <a:xfrm>
            <a:off x="886984" y="5305758"/>
            <a:ext cx="65003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pic>
        <p:nvPicPr>
          <p:cNvPr id="12" name="Grafik 7" descr="Logo Tax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45" y="5290083"/>
            <a:ext cx="1567543" cy="2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4"/>
            <a:ext cx="8210547" cy="36757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71806" y="5305757"/>
            <a:ext cx="43981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7" y="5305757"/>
            <a:ext cx="455925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8" y="5305757"/>
            <a:ext cx="434824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02408" y="5305757"/>
            <a:ext cx="420756" cy="258085"/>
          </a:xfrm>
          <a:prstGeom prst="rect">
            <a:avLst/>
          </a:prstGeom>
        </p:spPr>
        <p:txBody>
          <a:bodyPr/>
          <a:lstStyle/>
          <a:p>
            <a:fld id="{BE3DC40E-DBBE-4E2D-9EEC-FBF0DA0E9179}" type="slidenum">
              <a:rPr lang="en-GB" smtClean="0"/>
              <a:t>‹Nr.›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579079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86984" y="5305758"/>
            <a:ext cx="6364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251895" y="5305757"/>
            <a:ext cx="661181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3" name="Grafik 7" descr="Logo Tax.t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  <p:sldLayoutId id="2147483663" r:id="rId3"/>
    <p:sldLayoutId id="2147483664" r:id="rId4"/>
    <p:sldLayoutId id="2147483667" r:id="rId5"/>
    <p:sldLayoutId id="2147483668" r:id="rId6"/>
    <p:sldLayoutId id="2147483670" r:id="rId7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u.ac.at/taxlaw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Juliane Beverungen, BSc.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the Mood to Moot?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/>
              <a:t>International and European Tax Moot Court 2024/25</a:t>
            </a:r>
          </a:p>
        </p:txBody>
      </p:sp>
    </p:spTree>
    <p:extLst>
      <p:ext uri="{BB962C8B-B14F-4D97-AF65-F5344CB8AC3E}">
        <p14:creationId xmlns:p14="http://schemas.microsoft.com/office/powerpoint/2010/main" val="39933190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035595" cy="3853905"/>
          </a:xfrm>
        </p:spPr>
        <p:txBody>
          <a:bodyPr>
            <a:normAutofit lnSpcReduction="10000"/>
          </a:bodyPr>
          <a:lstStyle/>
          <a:p>
            <a:r>
              <a:rPr lang="de-AT" sz="1500" dirty="0" err="1"/>
              <a:t>Since</a:t>
            </a:r>
            <a:r>
              <a:rPr lang="de-AT" sz="1500" dirty="0"/>
              <a:t> 2005</a:t>
            </a:r>
          </a:p>
          <a:p>
            <a:r>
              <a:rPr lang="de-AT" sz="1500" dirty="0" err="1"/>
              <a:t>Organized</a:t>
            </a:r>
            <a:r>
              <a:rPr lang="de-AT" sz="1500" dirty="0"/>
              <a:t> </a:t>
            </a:r>
            <a:r>
              <a:rPr lang="de-AT" sz="1500" dirty="0" err="1"/>
              <a:t>by</a:t>
            </a:r>
            <a:r>
              <a:rPr lang="de-AT" sz="1500" dirty="0"/>
              <a:t> University of Leuven (</a:t>
            </a:r>
            <a:r>
              <a:rPr lang="de-AT" sz="1500" dirty="0" err="1"/>
              <a:t>Belgium</a:t>
            </a:r>
            <a:r>
              <a:rPr lang="de-AT" sz="1500" dirty="0"/>
              <a:t>) </a:t>
            </a:r>
            <a:r>
              <a:rPr lang="de-AT" sz="1500" dirty="0" err="1"/>
              <a:t>and</a:t>
            </a:r>
            <a:r>
              <a:rPr lang="de-AT" sz="1500" dirty="0"/>
              <a:t> International Bureau of </a:t>
            </a:r>
            <a:r>
              <a:rPr lang="de-AT" sz="1500" dirty="0" err="1"/>
              <a:t>Fiscal</a:t>
            </a:r>
            <a:r>
              <a:rPr lang="de-AT" sz="1500" dirty="0"/>
              <a:t> </a:t>
            </a:r>
            <a:r>
              <a:rPr lang="de-AT" sz="1500" dirty="0" err="1"/>
              <a:t>Documentation</a:t>
            </a:r>
            <a:r>
              <a:rPr lang="de-AT" sz="1500" dirty="0"/>
              <a:t> (IBFD)</a:t>
            </a:r>
          </a:p>
          <a:p>
            <a:r>
              <a:rPr lang="de-AT" sz="1500" dirty="0" err="1"/>
              <a:t>Is</a:t>
            </a:r>
            <a:r>
              <a:rPr lang="de-AT" sz="1500" dirty="0"/>
              <a:t> </a:t>
            </a:r>
            <a:r>
              <a:rPr lang="de-AT" sz="1500" dirty="0" err="1"/>
              <a:t>the</a:t>
            </a:r>
            <a:r>
              <a:rPr lang="de-AT" sz="1500" dirty="0"/>
              <a:t> </a:t>
            </a:r>
            <a:r>
              <a:rPr lang="de-AT" sz="1500" dirty="0" err="1"/>
              <a:t>only</a:t>
            </a:r>
            <a:r>
              <a:rPr lang="de-AT" sz="1500" dirty="0"/>
              <a:t> international </a:t>
            </a:r>
            <a:r>
              <a:rPr lang="de-AT" sz="1500" dirty="0" err="1"/>
              <a:t>tax</a:t>
            </a:r>
            <a:r>
              <a:rPr lang="de-AT" sz="1500" dirty="0"/>
              <a:t> </a:t>
            </a:r>
            <a:r>
              <a:rPr lang="de-AT" sz="1500" dirty="0" err="1"/>
              <a:t>Moot</a:t>
            </a:r>
            <a:r>
              <a:rPr lang="de-AT" sz="1500" dirty="0"/>
              <a:t> Court</a:t>
            </a:r>
          </a:p>
          <a:p>
            <a:r>
              <a:rPr lang="de-AT" sz="1500" dirty="0" err="1"/>
              <a:t>Participating</a:t>
            </a:r>
            <a:r>
              <a:rPr lang="de-AT" sz="1500" dirty="0"/>
              <a:t> </a:t>
            </a:r>
            <a:r>
              <a:rPr lang="de-AT" sz="1500" dirty="0" err="1"/>
              <a:t>universities</a:t>
            </a:r>
            <a:r>
              <a:rPr lang="de-AT" sz="1500" dirty="0"/>
              <a:t> </a:t>
            </a:r>
            <a:r>
              <a:rPr lang="de-AT" sz="1500" dirty="0" err="1"/>
              <a:t>from</a:t>
            </a:r>
            <a:r>
              <a:rPr lang="de-AT" sz="1500" dirty="0"/>
              <a:t> all </a:t>
            </a:r>
            <a:r>
              <a:rPr lang="de-AT" sz="1500" dirty="0" err="1"/>
              <a:t>over</a:t>
            </a:r>
            <a:r>
              <a:rPr lang="de-AT" sz="1500" dirty="0"/>
              <a:t> </a:t>
            </a:r>
            <a:r>
              <a:rPr lang="de-AT" sz="1500" dirty="0" err="1"/>
              <a:t>the</a:t>
            </a:r>
            <a:r>
              <a:rPr lang="de-AT" sz="1500" dirty="0"/>
              <a:t> </a:t>
            </a:r>
            <a:r>
              <a:rPr lang="de-AT" sz="1500" dirty="0" err="1"/>
              <a:t>world</a:t>
            </a:r>
            <a:endParaRPr lang="de-AT" sz="1500" dirty="0"/>
          </a:p>
          <a:p>
            <a:r>
              <a:rPr lang="de-AT" sz="1500" dirty="0" err="1"/>
              <a:t>Our</a:t>
            </a:r>
            <a:r>
              <a:rPr lang="de-AT" sz="1500" dirty="0"/>
              <a:t> </a:t>
            </a:r>
            <a:r>
              <a:rPr lang="de-AT" sz="1500" dirty="0" err="1"/>
              <a:t>Institute‘s</a:t>
            </a:r>
            <a:r>
              <a:rPr lang="de-AT" sz="1500" dirty="0"/>
              <a:t> </a:t>
            </a:r>
            <a:r>
              <a:rPr lang="de-AT" sz="1500" dirty="0" err="1"/>
              <a:t>teams</a:t>
            </a:r>
            <a:r>
              <a:rPr lang="de-AT" sz="1500" dirty="0"/>
              <a:t> </a:t>
            </a:r>
            <a:r>
              <a:rPr lang="de-AT" sz="1500" dirty="0" err="1"/>
              <a:t>won</a:t>
            </a:r>
            <a:r>
              <a:rPr lang="de-AT" sz="1500" dirty="0"/>
              <a:t> in: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2006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2007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2010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2015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2016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2017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2022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2023</a:t>
            </a:r>
          </a:p>
          <a:p>
            <a:pPr marL="1255713" lvl="1" indent="-268288">
              <a:buFont typeface="+mj-lt"/>
              <a:buAutoNum type="arabicPeriod"/>
            </a:pPr>
            <a:r>
              <a:rPr lang="de-AT" sz="1300" dirty="0"/>
              <a:t>2024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/>
              <a:t>International </a:t>
            </a:r>
            <a:r>
              <a:rPr lang="de-AT" sz="2000" dirty="0" err="1"/>
              <a:t>and</a:t>
            </a:r>
            <a:r>
              <a:rPr lang="de-AT" sz="2000" dirty="0"/>
              <a:t> European </a:t>
            </a:r>
            <a:r>
              <a:rPr lang="de-AT" sz="2000" dirty="0" err="1"/>
              <a:t>Tax</a:t>
            </a:r>
            <a:r>
              <a:rPr lang="de-AT" sz="2000" dirty="0"/>
              <a:t> </a:t>
            </a:r>
            <a:r>
              <a:rPr lang="de-AT" sz="2000" dirty="0" err="1"/>
              <a:t>Moot</a:t>
            </a:r>
            <a:r>
              <a:rPr lang="de-AT" sz="2000" dirty="0"/>
              <a:t> Court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655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85CEC86-666C-DAB1-50CE-DECA86B2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6" y="849025"/>
            <a:ext cx="2414763" cy="14285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33" y="2309906"/>
            <a:ext cx="3663373" cy="274753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err="1"/>
              <a:t>Our</a:t>
            </a:r>
            <a:r>
              <a:rPr lang="de-AT" sz="2000" dirty="0"/>
              <a:t> Teams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77" y="849025"/>
            <a:ext cx="2737011" cy="18294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429" y="849131"/>
            <a:ext cx="2788848" cy="21082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66" y="2957430"/>
            <a:ext cx="2673319" cy="20999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17" y="2394488"/>
            <a:ext cx="1995491" cy="26629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" y="2975758"/>
            <a:ext cx="2452854" cy="20817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" y="2020716"/>
            <a:ext cx="2456178" cy="147370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01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lvl="1" indent="-268288">
              <a:lnSpc>
                <a:spcPct val="150000"/>
              </a:lnSpc>
            </a:pPr>
            <a:r>
              <a:rPr lang="de-AT" dirty="0"/>
              <a:t>August/September 2024: </a:t>
            </a:r>
            <a:r>
              <a:rPr lang="de-AT" dirty="0" err="1"/>
              <a:t>start</a:t>
            </a:r>
            <a:r>
              <a:rPr lang="de-AT" dirty="0"/>
              <a:t> of </a:t>
            </a:r>
            <a:r>
              <a:rPr lang="de-AT" dirty="0" err="1"/>
              <a:t>general</a:t>
            </a:r>
            <a:r>
              <a:rPr lang="de-AT" dirty="0"/>
              <a:t> </a:t>
            </a:r>
            <a:r>
              <a:rPr lang="de-AT" dirty="0" err="1"/>
              <a:t>preparations</a:t>
            </a:r>
            <a:endParaRPr lang="de-AT" dirty="0"/>
          </a:p>
          <a:p>
            <a:pPr marL="444500" lvl="1" indent="-268288">
              <a:lnSpc>
                <a:spcPct val="150000"/>
              </a:lnSpc>
            </a:pPr>
            <a:r>
              <a:rPr lang="de-AT" dirty="0" err="1"/>
              <a:t>October</a:t>
            </a:r>
            <a:r>
              <a:rPr lang="de-AT" dirty="0"/>
              <a:t> 2024: </a:t>
            </a:r>
            <a:r>
              <a:rPr lang="de-AT" dirty="0" err="1"/>
              <a:t>publication</a:t>
            </a:r>
            <a:r>
              <a:rPr lang="de-AT" dirty="0"/>
              <a:t> of </a:t>
            </a:r>
            <a:r>
              <a:rPr lang="de-AT" dirty="0" err="1"/>
              <a:t>case</a:t>
            </a:r>
            <a:endParaRPr lang="de-AT" dirty="0"/>
          </a:p>
          <a:p>
            <a:pPr marL="444500" lvl="1" indent="-268288">
              <a:lnSpc>
                <a:spcPct val="150000"/>
              </a:lnSpc>
            </a:pPr>
            <a:r>
              <a:rPr lang="de-AT" dirty="0" err="1"/>
              <a:t>Until</a:t>
            </a:r>
            <a:r>
              <a:rPr lang="de-AT" dirty="0"/>
              <a:t> </a:t>
            </a:r>
            <a:r>
              <a:rPr lang="de-AT" dirty="0" err="1"/>
              <a:t>January</a:t>
            </a:r>
            <a:r>
              <a:rPr lang="de-AT" dirty="0"/>
              <a:t> 2025: </a:t>
            </a:r>
            <a:r>
              <a:rPr lang="de-AT" dirty="0" err="1"/>
              <a:t>writing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memorandum</a:t>
            </a:r>
            <a:r>
              <a:rPr lang="de-AT" dirty="0"/>
              <a:t> (2x 12.000 </a:t>
            </a:r>
            <a:r>
              <a:rPr lang="de-AT" dirty="0" err="1"/>
              <a:t>words</a:t>
            </a:r>
            <a:r>
              <a:rPr lang="de-AT" dirty="0"/>
              <a:t>)</a:t>
            </a:r>
          </a:p>
          <a:p>
            <a:pPr marL="444500" lvl="1" indent="-268288">
              <a:lnSpc>
                <a:spcPct val="150000"/>
              </a:lnSpc>
            </a:pPr>
            <a:r>
              <a:rPr lang="de-AT" dirty="0" err="1"/>
              <a:t>January</a:t>
            </a:r>
            <a:r>
              <a:rPr lang="de-AT" dirty="0"/>
              <a:t>-March 2025: </a:t>
            </a:r>
            <a:r>
              <a:rPr lang="de-AT" dirty="0" err="1"/>
              <a:t>rehearsals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pleadings</a:t>
            </a:r>
            <a:r>
              <a:rPr lang="de-AT" dirty="0"/>
              <a:t> &amp;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training</a:t>
            </a:r>
            <a:endParaRPr lang="de-AT" dirty="0"/>
          </a:p>
          <a:p>
            <a:pPr marL="444500" lvl="1" indent="-268288">
              <a:lnSpc>
                <a:spcPct val="150000"/>
              </a:lnSpc>
            </a:pPr>
            <a:r>
              <a:rPr lang="de-AT" dirty="0"/>
              <a:t>March 2025: oral </a:t>
            </a:r>
            <a:r>
              <a:rPr lang="de-AT" dirty="0" err="1"/>
              <a:t>finals</a:t>
            </a:r>
            <a:r>
              <a:rPr lang="de-AT" dirty="0"/>
              <a:t> in Leuven (</a:t>
            </a:r>
            <a:r>
              <a:rPr lang="de-AT" dirty="0" err="1"/>
              <a:t>Belgium</a:t>
            </a:r>
            <a:r>
              <a:rPr lang="de-AT" dirty="0"/>
              <a:t>)</a:t>
            </a:r>
          </a:p>
          <a:p>
            <a:pPr marL="704850" lvl="3" indent="-268288">
              <a:lnSpc>
                <a:spcPct val="150000"/>
              </a:lnSpc>
            </a:pPr>
            <a:r>
              <a:rPr lang="de-AT" dirty="0"/>
              <a:t>1</a:t>
            </a:r>
            <a:r>
              <a:rPr lang="de-AT" sz="1600" baseline="30000" dirty="0"/>
              <a:t>st</a:t>
            </a:r>
            <a:r>
              <a:rPr lang="de-AT" dirty="0"/>
              <a:t> </a:t>
            </a:r>
            <a:r>
              <a:rPr lang="de-AT" dirty="0" err="1"/>
              <a:t>preliminary</a:t>
            </a:r>
            <a:r>
              <a:rPr lang="de-AT" dirty="0"/>
              <a:t> </a:t>
            </a:r>
            <a:r>
              <a:rPr lang="de-AT" dirty="0" err="1"/>
              <a:t>round</a:t>
            </a:r>
            <a:r>
              <a:rPr lang="de-AT" dirty="0"/>
              <a:t> (16 </a:t>
            </a:r>
            <a:r>
              <a:rPr lang="de-AT" dirty="0" err="1"/>
              <a:t>teams</a:t>
            </a:r>
            <a:r>
              <a:rPr lang="de-AT" dirty="0"/>
              <a:t>)</a:t>
            </a:r>
          </a:p>
          <a:p>
            <a:pPr marL="704850" lvl="3" indent="-268288">
              <a:lnSpc>
                <a:spcPct val="150000"/>
              </a:lnSpc>
            </a:pPr>
            <a:r>
              <a:rPr lang="de-AT" dirty="0"/>
              <a:t>2</a:t>
            </a:r>
            <a:r>
              <a:rPr lang="de-AT" sz="1600" baseline="30000" dirty="0"/>
              <a:t>nd</a:t>
            </a:r>
            <a:r>
              <a:rPr lang="de-AT" dirty="0"/>
              <a:t> </a:t>
            </a:r>
            <a:r>
              <a:rPr lang="de-AT" dirty="0" err="1"/>
              <a:t>preliminary</a:t>
            </a:r>
            <a:r>
              <a:rPr lang="de-AT" dirty="0"/>
              <a:t> </a:t>
            </a:r>
            <a:r>
              <a:rPr lang="de-AT" dirty="0" err="1"/>
              <a:t>round</a:t>
            </a:r>
            <a:r>
              <a:rPr lang="de-AT" dirty="0"/>
              <a:t> (6 </a:t>
            </a:r>
            <a:r>
              <a:rPr lang="de-AT" dirty="0" err="1"/>
              <a:t>teams</a:t>
            </a:r>
            <a:r>
              <a:rPr lang="de-AT" dirty="0"/>
              <a:t>)</a:t>
            </a:r>
          </a:p>
          <a:p>
            <a:pPr marL="704850" lvl="3" indent="-268288">
              <a:lnSpc>
                <a:spcPct val="150000"/>
              </a:lnSpc>
            </a:pPr>
            <a:r>
              <a:rPr lang="de-AT" dirty="0"/>
              <a:t>final </a:t>
            </a:r>
            <a:r>
              <a:rPr lang="de-AT" dirty="0" err="1"/>
              <a:t>round</a:t>
            </a:r>
            <a:r>
              <a:rPr lang="de-AT" dirty="0"/>
              <a:t> (2 </a:t>
            </a:r>
            <a:r>
              <a:rPr lang="de-AT" dirty="0" err="1"/>
              <a:t>teams</a:t>
            </a:r>
            <a:r>
              <a:rPr lang="de-AT" dirty="0"/>
              <a:t>)</a:t>
            </a:r>
          </a:p>
          <a:p>
            <a:pPr lvl="2">
              <a:lnSpc>
                <a:spcPct val="150000"/>
              </a:lnSpc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err="1"/>
              <a:t>Activities</a:t>
            </a:r>
            <a:r>
              <a:rPr lang="de-AT" sz="2000" dirty="0"/>
              <a:t> on a Timeline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57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7872613" cy="3853905"/>
          </a:xfrm>
        </p:spPr>
        <p:txBody>
          <a:bodyPr>
            <a:normAutofit lnSpcReduction="10000"/>
          </a:bodyPr>
          <a:lstStyle/>
          <a:p>
            <a:pPr lvl="2"/>
            <a:r>
              <a:rPr lang="de-AT" dirty="0" err="1"/>
              <a:t>Get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know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international </a:t>
            </a:r>
            <a:r>
              <a:rPr lang="de-AT" dirty="0" err="1"/>
              <a:t>tax</a:t>
            </a:r>
            <a:r>
              <a:rPr lang="de-AT" dirty="0"/>
              <a:t> </a:t>
            </a:r>
            <a:r>
              <a:rPr lang="de-AT" dirty="0" err="1"/>
              <a:t>community</a:t>
            </a:r>
            <a:r>
              <a:rPr lang="de-AT" dirty="0"/>
              <a:t>!</a:t>
            </a:r>
          </a:p>
          <a:p>
            <a:pPr lvl="2"/>
            <a:r>
              <a:rPr lang="de-AT" dirty="0" err="1"/>
              <a:t>Cultivate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tax</a:t>
            </a:r>
            <a:r>
              <a:rPr lang="de-AT" dirty="0"/>
              <a:t> </a:t>
            </a:r>
            <a:r>
              <a:rPr lang="de-AT" dirty="0" err="1"/>
              <a:t>knowledge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soft </a:t>
            </a:r>
            <a:r>
              <a:rPr lang="de-AT" dirty="0" err="1"/>
              <a:t>skills</a:t>
            </a:r>
            <a:r>
              <a:rPr lang="de-AT" dirty="0"/>
              <a:t>!</a:t>
            </a:r>
          </a:p>
          <a:p>
            <a:pPr lvl="2"/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fun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team</a:t>
            </a:r>
            <a:r>
              <a:rPr lang="de-AT" dirty="0"/>
              <a:t>!</a:t>
            </a:r>
          </a:p>
          <a:p>
            <a:pPr lvl="2"/>
            <a:r>
              <a:rPr lang="de-AT" dirty="0" err="1"/>
              <a:t>Improve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legal English!</a:t>
            </a:r>
          </a:p>
          <a:p>
            <a:pPr lvl="2"/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Moot</a:t>
            </a:r>
            <a:r>
              <a:rPr lang="de-AT" dirty="0"/>
              <a:t> Court </a:t>
            </a:r>
            <a:r>
              <a:rPr lang="de-AT" dirty="0" err="1"/>
              <a:t>as</a:t>
            </a:r>
            <a:r>
              <a:rPr lang="de-AT" dirty="0"/>
              <a:t> a </a:t>
            </a:r>
            <a:r>
              <a:rPr lang="en-GB" dirty="0"/>
              <a:t>“</a:t>
            </a:r>
            <a:r>
              <a:rPr lang="en-GB" dirty="0" err="1"/>
              <a:t>Fachseminar</a:t>
            </a:r>
            <a:r>
              <a:rPr lang="en-GB" dirty="0"/>
              <a:t>” (</a:t>
            </a:r>
            <a:r>
              <a:rPr lang="en-GB" dirty="0" err="1"/>
              <a:t>WiRe</a:t>
            </a:r>
            <a:r>
              <a:rPr lang="en-GB" dirty="0"/>
              <a:t>) or “</a:t>
            </a:r>
            <a:r>
              <a:rPr lang="en-GB" dirty="0" err="1"/>
              <a:t>Masterthesis</a:t>
            </a:r>
            <a:r>
              <a:rPr lang="en-GB" dirty="0"/>
              <a:t> Seminar” (</a:t>
            </a:r>
            <a:r>
              <a:rPr lang="en-GB" dirty="0" err="1"/>
              <a:t>StRel</a:t>
            </a:r>
            <a:r>
              <a:rPr lang="en-GB" dirty="0"/>
              <a:t>)!</a:t>
            </a:r>
          </a:p>
          <a:p>
            <a:pPr lvl="2"/>
            <a:r>
              <a:rPr lang="en-GB" dirty="0"/>
              <a:t>Write your Master Thesis about it!</a:t>
            </a:r>
          </a:p>
          <a:p>
            <a:pPr marL="541338" lvl="2" indent="0" algn="ctr">
              <a:buNone/>
            </a:pPr>
            <a:endParaRPr lang="en-GB" dirty="0"/>
          </a:p>
          <a:p>
            <a:pPr marL="541338" lvl="2" indent="0" algn="ctr">
              <a:buNone/>
            </a:pPr>
            <a:r>
              <a:rPr lang="en-GB" dirty="0"/>
              <a:t>But isn’t it a lot of work?</a:t>
            </a:r>
          </a:p>
          <a:p>
            <a:pPr marL="541338" lvl="2" indent="0" algn="ctr">
              <a:buNone/>
            </a:pPr>
            <a:r>
              <a:rPr lang="en-GB" dirty="0"/>
              <a:t>Yes, but it pays off!</a:t>
            </a:r>
          </a:p>
          <a:p>
            <a:pPr marL="541338" lvl="2" indent="0" algn="ctr">
              <a:buNone/>
            </a:pPr>
            <a:endParaRPr lang="en-GB" sz="1600" dirty="0"/>
          </a:p>
          <a:p>
            <a:pPr marL="541338" lvl="2" indent="0" algn="ctr">
              <a:buNone/>
            </a:pPr>
            <a:r>
              <a:rPr lang="en-GB" dirty="0"/>
              <a:t>That sounds great! Where can I apply?</a:t>
            </a:r>
          </a:p>
          <a:p>
            <a:pPr marL="541338" lvl="2" indent="0" algn="ctr">
              <a:buNone/>
            </a:pPr>
            <a:r>
              <a:rPr lang="de-AT" dirty="0">
                <a:hlinkClick r:id="rId2"/>
              </a:rPr>
              <a:t>www.wu.ac.at/taxlaw</a:t>
            </a:r>
            <a:r>
              <a:rPr lang="de-AT" dirty="0"/>
              <a:t> (Deadline: June 15</a:t>
            </a:r>
            <a:r>
              <a:rPr lang="de-AT" baseline="30000" dirty="0"/>
              <a:t>th</a:t>
            </a:r>
            <a:r>
              <a:rPr lang="de-AT" dirty="0"/>
              <a:t>)</a:t>
            </a:r>
            <a:br>
              <a:rPr lang="de-AT" dirty="0"/>
            </a:br>
            <a:endParaRPr lang="de-AT" dirty="0"/>
          </a:p>
          <a:p>
            <a:pPr marL="541338" lvl="2" indent="0" algn="ctr">
              <a:buNone/>
            </a:pPr>
            <a:r>
              <a:rPr lang="de-AT" sz="1600" b="1" dirty="0">
                <a:solidFill>
                  <a:srgbClr val="FF0000"/>
                </a:solidFill>
              </a:rPr>
              <a:t>Info </a:t>
            </a:r>
            <a:r>
              <a:rPr lang="de-AT" sz="1600" b="1" dirty="0" err="1">
                <a:solidFill>
                  <a:srgbClr val="FF0000"/>
                </a:solidFill>
              </a:rPr>
              <a:t>event</a:t>
            </a:r>
            <a:r>
              <a:rPr lang="de-AT" sz="1600" b="1" dirty="0">
                <a:solidFill>
                  <a:srgbClr val="FF0000"/>
                </a:solidFill>
              </a:rPr>
              <a:t> + Get-Together: June 11, 5 </a:t>
            </a:r>
            <a:r>
              <a:rPr lang="de-AT" sz="1600" b="1" dirty="0" err="1">
                <a:solidFill>
                  <a:srgbClr val="FF0000"/>
                </a:solidFill>
              </a:rPr>
              <a:t>pm</a:t>
            </a:r>
            <a:r>
              <a:rPr lang="de-AT" sz="1600" b="1" dirty="0">
                <a:solidFill>
                  <a:srgbClr val="FF0000"/>
                </a:solidFill>
              </a:rPr>
              <a:t>, Institute (D3.2.243)</a:t>
            </a:r>
          </a:p>
          <a:p>
            <a:pPr marL="541338" lvl="2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 err="1"/>
              <a:t>Why</a:t>
            </a:r>
            <a:r>
              <a:rPr lang="de-AT" sz="2000" dirty="0"/>
              <a:t> </a:t>
            </a:r>
            <a:r>
              <a:rPr lang="de-AT" sz="2000" dirty="0" err="1"/>
              <a:t>should</a:t>
            </a:r>
            <a:r>
              <a:rPr lang="de-AT" sz="2000" dirty="0"/>
              <a:t> I </a:t>
            </a:r>
            <a:r>
              <a:rPr lang="de-AT" sz="2000" dirty="0" err="1"/>
              <a:t>apply</a:t>
            </a:r>
            <a:r>
              <a:rPr lang="de-AT" sz="2000" dirty="0"/>
              <a:t>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5263636"/>
            <a:ext cx="1466193" cy="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7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Präsentationsvorlage 16x10 mit Bildern V1.potx" id="{27EA3921-B35D-48FC-AD0A-077C69AD54C7}" vid="{D95293DD-FC80-4AA0-B7CD-02F470AE4FE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565F3-7E39-4D9C-A95E-F7C828A5F0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F2B5E7-CB6F-4DBE-969F-DEA1F3D47BD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1a8d9a65-8471-4209-a900-f8e11db75e0a"/>
    <ds:schemaRef ds:uri="08b0a3ee-3d2a-451c-9a1a-7e5d5b0c9c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86C171-0CFA-4DB1-9086-DEAAD0730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DEUTSCH 16x10 mit Bildern V1</Template>
  <TotalTime>0</TotalTime>
  <Words>261</Words>
  <Application>Microsoft Office PowerPoint</Application>
  <PresentationFormat>Bildschirmpräsentation (16:10)</PresentationFormat>
  <Paragraphs>42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Georgia</vt:lpstr>
      <vt:lpstr>Verdana</vt:lpstr>
      <vt:lpstr>Wingdings</vt:lpstr>
      <vt:lpstr>WU 16:10</vt:lpstr>
      <vt:lpstr>In the Mood to Moot?</vt:lpstr>
      <vt:lpstr>International and European Tax Moot Court </vt:lpstr>
      <vt:lpstr>Our Teams</vt:lpstr>
      <vt:lpstr>Activities on a Timeline</vt:lpstr>
      <vt:lpstr>Why should I apply?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2017-04-03T09:38:34Z</dcterms:created>
  <dcterms:modified xsi:type="dcterms:W3CDTF">2024-04-26T09:20:46Z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