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86" r:id="rId4"/>
    <p:sldId id="293" r:id="rId5"/>
    <p:sldId id="287" r:id="rId6"/>
    <p:sldId id="288" r:id="rId7"/>
    <p:sldId id="292" r:id="rId8"/>
    <p:sldId id="291" r:id="rId9"/>
    <p:sldId id="290" r:id="rId10"/>
    <p:sldId id="279" r:id="rId11"/>
    <p:sldId id="280" r:id="rId12"/>
    <p:sldId id="282" r:id="rId13"/>
    <p:sldId id="281" r:id="rId14"/>
    <p:sldId id="285" r:id="rId15"/>
    <p:sldId id="274" r:id="rId16"/>
    <p:sldId id="289" r:id="rId17"/>
  </p:sldIdLst>
  <p:sldSz cx="9144000" cy="6858000" type="screen4x3"/>
  <p:notesSz cx="9998075" cy="6865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86592" autoAdjust="0"/>
  </p:normalViewPr>
  <p:slideViewPr>
    <p:cSldViewPr snapToGrid="0">
      <p:cViewPr>
        <p:scale>
          <a:sx n="66" d="100"/>
          <a:sy n="66" d="100"/>
        </p:scale>
        <p:origin x="-1376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Streiks in Österreich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Tabelle1!$M$5:$M$6</c:f>
              <c:strCache>
                <c:ptCount val="2"/>
                <c:pt idx="0">
                  <c:v>Beteiligte
Arbeit-
nehmerInnen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Tabelle1!$L$7:$L$28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Tabelle1!$M$7:$M$28</c:f>
              <c:numCache>
                <c:formatCode>General</c:formatCode>
                <c:ptCount val="17"/>
                <c:pt idx="0" formatCode="#,##0">
                  <c:v>25800</c:v>
                </c:pt>
                <c:pt idx="1">
                  <c:v>0</c:v>
                </c:pt>
                <c:pt idx="2">
                  <c:v>0</c:v>
                </c:pt>
                <c:pt idx="3" formatCode="#,##0">
                  <c:v>19439</c:v>
                </c:pt>
                <c:pt idx="4">
                  <c:v>0</c:v>
                </c:pt>
                <c:pt idx="5" formatCode="#,##0">
                  <c:v>6305</c:v>
                </c:pt>
                <c:pt idx="6" formatCode="#,##0">
                  <c:v>779182</c:v>
                </c:pt>
                <c:pt idx="7">
                  <c:v>30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 formatCode="#,##0">
                  <c:v>87034</c:v>
                </c:pt>
                <c:pt idx="15" formatCode="#,##0">
                  <c:v>1500</c:v>
                </c:pt>
                <c:pt idx="16" formatCode="#,##0">
                  <c:v>5529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Tabelle1!$N$5:$N$6</c:f>
              <c:strCache>
                <c:ptCount val="2"/>
                <c:pt idx="0">
                  <c:v>Anzahl
der
Streiktage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Tabelle1!$L$7:$L$28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Tabelle1!$N$7:$N$28</c:f>
            </c:numRef>
          </c:val>
          <c:smooth val="0"/>
        </c:ser>
        <c:ser>
          <c:idx val="2"/>
          <c:order val="2"/>
          <c:tx>
            <c:strRef>
              <c:f>Tabelle1!$O$5:$O$6</c:f>
              <c:strCache>
                <c:ptCount val="2"/>
                <c:pt idx="0">
                  <c:v>Streik-
stunden
insgesamt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Tabelle1!$L$7:$L$28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Tabelle1!$O$7:$O$28</c:f>
              <c:numCache>
                <c:formatCode>General</c:formatCode>
                <c:ptCount val="17"/>
                <c:pt idx="0" formatCode="#,##0">
                  <c:v>153000</c:v>
                </c:pt>
                <c:pt idx="1">
                  <c:v>0</c:v>
                </c:pt>
                <c:pt idx="2">
                  <c:v>0</c:v>
                </c:pt>
                <c:pt idx="3" formatCode="#,##0">
                  <c:v>23579</c:v>
                </c:pt>
                <c:pt idx="4">
                  <c:v>0</c:v>
                </c:pt>
                <c:pt idx="5" formatCode="#,##0">
                  <c:v>74445</c:v>
                </c:pt>
                <c:pt idx="6" formatCode="#,##0">
                  <c:v>10443727</c:v>
                </c:pt>
                <c:pt idx="7" formatCode="#,##0">
                  <c:v>1422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 formatCode="#,##0">
                  <c:v>453363</c:v>
                </c:pt>
                <c:pt idx="15" formatCode="#,##0">
                  <c:v>4500</c:v>
                </c:pt>
                <c:pt idx="16" formatCode="#,##0">
                  <c:v>26215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90976"/>
        <c:axId val="37409152"/>
      </c:lineChart>
      <c:catAx>
        <c:axId val="373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409152"/>
        <c:crosses val="autoZero"/>
        <c:auto val="1"/>
        <c:lblAlgn val="ctr"/>
        <c:lblOffset val="100"/>
        <c:noMultiLvlLbl val="0"/>
      </c:catAx>
      <c:valAx>
        <c:axId val="3740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3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Gewerkschaftlicher Organisationsgrad</a:t>
            </a:r>
            <a:r>
              <a:rPr lang="de-DE" baseline="0"/>
              <a:t> (aktiv Beschäftigte)</a:t>
            </a:r>
            <a:endParaRPr lang="de-DE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Tabelle1!$B$3</c:f>
              <c:strCache>
                <c:ptCount val="1"/>
                <c:pt idx="0">
                  <c:v>Österreich</c:v>
                </c:pt>
              </c:strCache>
            </c:strRef>
          </c:tx>
          <c:spPr>
            <a:ln w="28575" cap="rnd">
              <a:solidFill>
                <a:srgbClr val="FF7979"/>
              </a:solidFill>
              <a:round/>
            </a:ln>
            <a:effectLst/>
          </c:spPr>
          <c:marker>
            <c:symbol val="none"/>
          </c:marker>
          <c:cat>
            <c:numRef>
              <c:f>Tabelle1!$C$2:$H$2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Tabelle1!$C$3:$H$3</c:f>
              <c:numCache>
                <c:formatCode>General</c:formatCode>
                <c:ptCount val="6"/>
                <c:pt idx="0">
                  <c:v>65.8</c:v>
                </c:pt>
                <c:pt idx="1">
                  <c:v>59.6</c:v>
                </c:pt>
                <c:pt idx="2">
                  <c:v>52.1</c:v>
                </c:pt>
                <c:pt idx="3">
                  <c:v>41.7</c:v>
                </c:pt>
                <c:pt idx="4">
                  <c:v>32.799999999999997</c:v>
                </c:pt>
                <c:pt idx="5">
                  <c:v>27.8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Tabelle1!$B$4</c:f>
              <c:strCache>
                <c:ptCount val="1"/>
                <c:pt idx="0">
                  <c:v>Deutschland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Tabelle1!$C$2:$H$2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Tabelle1!$C$4:$H$4</c:f>
              <c:numCache>
                <c:formatCode>General</c:formatCode>
                <c:ptCount val="6"/>
                <c:pt idx="0">
                  <c:v>33.1</c:v>
                </c:pt>
                <c:pt idx="1">
                  <c:v>33.799999999999997</c:v>
                </c:pt>
                <c:pt idx="2">
                  <c:v>34.200000000000003</c:v>
                </c:pt>
                <c:pt idx="3">
                  <c:v>29.8</c:v>
                </c:pt>
                <c:pt idx="4">
                  <c:v>21.7</c:v>
                </c:pt>
                <c:pt idx="5">
                  <c:v>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Tabelle1!$B$5</c:f>
              <c:strCache>
                <c:ptCount val="1"/>
                <c:pt idx="0">
                  <c:v>Vereinigtes Königreich</c:v>
                </c:pt>
              </c:strCache>
            </c:strRef>
          </c:tx>
          <c:spPr>
            <a:ln w="28575" cap="rnd">
              <a:solidFill>
                <a:srgbClr val="C198E0"/>
              </a:solidFill>
              <a:round/>
            </a:ln>
            <a:effectLst/>
          </c:spPr>
          <c:marker>
            <c:symbol val="none"/>
          </c:marker>
          <c:cat>
            <c:numRef>
              <c:f>Tabelle1!$C$2:$H$2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Tabelle1!$C$5:$H$5</c:f>
              <c:numCache>
                <c:formatCode>General</c:formatCode>
                <c:ptCount val="6"/>
                <c:pt idx="0">
                  <c:v>40.4</c:v>
                </c:pt>
                <c:pt idx="1">
                  <c:v>48</c:v>
                </c:pt>
                <c:pt idx="2">
                  <c:v>46.3</c:v>
                </c:pt>
                <c:pt idx="3">
                  <c:v>34.6</c:v>
                </c:pt>
                <c:pt idx="4">
                  <c:v>28.9</c:v>
                </c:pt>
                <c:pt idx="5">
                  <c:v>25.6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Tabelle1!$B$6</c:f>
              <c:strCache>
                <c:ptCount val="1"/>
                <c:pt idx="0">
                  <c:v>Italien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Tabelle1!$C$2:$H$2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Tabelle1!$C$6:$H$6</c:f>
              <c:numCache>
                <c:formatCode>General</c:formatCode>
                <c:ptCount val="6"/>
                <c:pt idx="0">
                  <c:v>26.8</c:v>
                </c:pt>
                <c:pt idx="1">
                  <c:v>45.6</c:v>
                </c:pt>
                <c:pt idx="2">
                  <c:v>43.7</c:v>
                </c:pt>
                <c:pt idx="3">
                  <c:v>37.700000000000003</c:v>
                </c:pt>
                <c:pt idx="4">
                  <c:v>34.1</c:v>
                </c:pt>
                <c:pt idx="5">
                  <c:v>35.6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23584"/>
        <c:axId val="73922048"/>
      </c:lineChart>
      <c:valAx>
        <c:axId val="7392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3923584"/>
        <c:crosses val="autoZero"/>
        <c:crossBetween val="between"/>
      </c:valAx>
      <c:catAx>
        <c:axId val="7392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3922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769802080712929E-2"/>
          <c:y val="4.681898980907772E-2"/>
          <c:w val="0.70380375882631208"/>
          <c:h val="0.85444287748103775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Tabelle1!$B$12</c:f>
              <c:strCache>
                <c:ptCount val="1"/>
                <c:pt idx="0">
                  <c:v>Österreich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Tabelle1!$C$11:$H$11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Tabelle1!$C$12:$H$12</c:f>
              <c:numCache>
                <c:formatCode>General</c:formatCode>
                <c:ptCount val="6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Tabelle1!$B$13</c:f>
              <c:strCache>
                <c:ptCount val="1"/>
                <c:pt idx="0">
                  <c:v>Deutschland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Tabelle1!$C$11:$H$11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Tabelle1!$C$13:$H$13</c:f>
              <c:numCache>
                <c:formatCode>General</c:formatCode>
                <c:ptCount val="6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66.400000000000006</c:v>
                </c:pt>
                <c:pt idx="5">
                  <c:v>57.5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Tabelle1!$B$14</c:f>
              <c:strCache>
                <c:ptCount val="1"/>
                <c:pt idx="0">
                  <c:v>Vereinigtes Königreich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Tabelle1!$C$11:$H$11</c:f>
              <c:numCache>
                <c:formatCode>General</c:formatCode>
                <c:ptCount val="6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2011</c:v>
                </c:pt>
              </c:numCache>
            </c:numRef>
          </c:cat>
          <c:val>
            <c:numRef>
              <c:f>Tabelle1!$C$14:$H$14</c:f>
              <c:numCache>
                <c:formatCode>General</c:formatCode>
                <c:ptCount val="6"/>
                <c:pt idx="0">
                  <c:v>67</c:v>
                </c:pt>
                <c:pt idx="1">
                  <c:v>68</c:v>
                </c:pt>
                <c:pt idx="2">
                  <c:v>60</c:v>
                </c:pt>
                <c:pt idx="3">
                  <c:v>40</c:v>
                </c:pt>
                <c:pt idx="4">
                  <c:v>22.5</c:v>
                </c:pt>
                <c:pt idx="5">
                  <c:v>16.899999999999999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424320"/>
        <c:axId val="74425856"/>
      </c:lineChart>
      <c:catAx>
        <c:axId val="7442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</a:defRPr>
            </a:pPr>
            <a:endParaRPr lang="de-DE"/>
          </a:p>
        </c:txPr>
        <c:crossAx val="74425856"/>
        <c:crosses val="autoZero"/>
        <c:auto val="1"/>
        <c:lblAlgn val="ctr"/>
        <c:lblOffset val="100"/>
        <c:noMultiLvlLbl val="0"/>
      </c:catAx>
      <c:valAx>
        <c:axId val="744258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</a:defRPr>
            </a:pPr>
            <a:endParaRPr lang="de-DE"/>
          </a:p>
        </c:txPr>
        <c:crossAx val="74424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664335660647709"/>
          <c:y val="0.31376531922708784"/>
          <c:w val="0.23335664339352286"/>
          <c:h val="0.26180595958485597"/>
        </c:manualLayout>
      </c:layout>
      <c:overlay val="0"/>
      <c:txPr>
        <a:bodyPr/>
        <a:lstStyle/>
        <a:p>
          <a:pPr>
            <a:defRPr sz="1200" baseline="0">
              <a:solidFill>
                <a:schemeClr val="bg1">
                  <a:lumMod val="50000"/>
                </a:schemeClr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900" baseline="0"/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62746" y="1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/>
          <a:lstStyle>
            <a:lvl1pPr algn="r">
              <a:defRPr sz="1200"/>
            </a:lvl1pPr>
          </a:lstStyle>
          <a:p>
            <a:fld id="{F8A25E0E-FF86-4AD8-BF29-C2FF8D8DF3F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21950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62746" y="6521950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 anchor="b"/>
          <a:lstStyle>
            <a:lvl1pPr algn="r">
              <a:defRPr sz="1200"/>
            </a:lvl1pPr>
          </a:lstStyle>
          <a:p>
            <a:fld id="{CE77F9CA-BA2F-44D9-B7E7-B35428DD5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2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62746" y="1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/>
          <a:lstStyle>
            <a:lvl1pPr algn="r">
              <a:defRPr sz="1200"/>
            </a:lvl1pPr>
          </a:lstStyle>
          <a:p>
            <a:fld id="{9A5C0DF5-6E7B-F945-A2C7-D2031DF72A8E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84538" y="515938"/>
            <a:ext cx="3429000" cy="2573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35" tIns="44468" rIns="88935" bIns="4446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8915" y="3260974"/>
            <a:ext cx="8000247" cy="3089513"/>
          </a:xfrm>
          <a:prstGeom prst="rect">
            <a:avLst/>
          </a:prstGeom>
        </p:spPr>
        <p:txBody>
          <a:bodyPr vert="horz" lIns="88935" tIns="44468" rIns="88935" bIns="44468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521950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62746" y="6521950"/>
            <a:ext cx="4333097" cy="342924"/>
          </a:xfrm>
          <a:prstGeom prst="rect">
            <a:avLst/>
          </a:prstGeom>
        </p:spPr>
        <p:txBody>
          <a:bodyPr vert="horz" lIns="88935" tIns="44468" rIns="88935" bIns="44468" rtlCol="0" anchor="b"/>
          <a:lstStyle>
            <a:lvl1pPr algn="r">
              <a:defRPr sz="1200"/>
            </a:lvl1pPr>
          </a:lstStyle>
          <a:p>
            <a:fld id="{B4FED9E8-5F73-D44F-AAFC-14CD63BEE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01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843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54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347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56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84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7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79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79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79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879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9E8-5F73-D44F-AAFC-14CD63BEE1B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12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706" y="583964"/>
            <a:ext cx="792647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bild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900" y="1768474"/>
            <a:ext cx="2433720" cy="442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1350" y="1887420"/>
            <a:ext cx="5094000" cy="43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4524" y="5927411"/>
            <a:ext cx="5094000" cy="278127"/>
          </a:xfrm>
        </p:spPr>
        <p:txBody>
          <a:bodyPr anchor="b">
            <a:noAutofit/>
          </a:bodyPr>
          <a:lstStyle>
            <a:lvl1pPr marL="0" indent="0">
              <a:lnSpc>
                <a:spcPts val="1000"/>
              </a:lnSpc>
              <a:buNone/>
              <a:defRPr sz="750" b="0">
                <a:latin typeface="Gotham Book" pitchFamily="50" charset="0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Formeln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98864" y="1880290"/>
            <a:ext cx="5940000" cy="43322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99532" y="5927411"/>
            <a:ext cx="5956300" cy="278127"/>
          </a:xfrm>
        </p:spPr>
        <p:txBody>
          <a:bodyPr anchor="b">
            <a:noAutofit/>
          </a:bodyPr>
          <a:lstStyle>
            <a:lvl1pPr marL="0" indent="0">
              <a:lnSpc>
                <a:spcPts val="1000"/>
              </a:lnSpc>
              <a:buNone/>
              <a:defRPr sz="750" b="0">
                <a:latin typeface="Gotham Book" pitchFamily="50" charset="0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647700" y="1714500"/>
            <a:ext cx="7837200" cy="4495800"/>
          </a:xfrm>
        </p:spPr>
        <p:txBody>
          <a:bodyPr/>
          <a:lstStyle/>
          <a:p>
            <a:r>
              <a:rPr lang="de-DE" smtClean="0"/>
              <a:t>Mediaclip durch Klicken auf Symbol hinzufügen</a:t>
            </a:r>
            <a:endParaRPr lang="de-AT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4524" y="5927411"/>
            <a:ext cx="7847096" cy="278127"/>
          </a:xfrm>
        </p:spPr>
        <p:txBody>
          <a:bodyPr anchor="b">
            <a:noAutofit/>
          </a:bodyPr>
          <a:lstStyle>
            <a:lvl1pPr marL="0" indent="0">
              <a:lnSpc>
                <a:spcPts val="1000"/>
              </a:lnSpc>
              <a:buNone/>
              <a:defRPr sz="750" b="0">
                <a:latin typeface="Gotham Book" pitchFamily="50" charset="0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leine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3kleine </a:t>
            </a:r>
            <a:r>
              <a:rPr lang="de-DE" dirty="0" err="1" smtClean="0"/>
              <a:t>bilder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71331"/>
            <a:ext cx="5088020" cy="442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6118" y="1883408"/>
            <a:ext cx="2317232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46113" y="336330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46113" y="484093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Rechteck 13"/>
          <p:cNvSpPr/>
          <p:nvPr userDrawn="1"/>
        </p:nvSpPr>
        <p:spPr>
          <a:xfrm>
            <a:off x="3683660" y="1444171"/>
            <a:ext cx="4699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schmales </a:t>
            </a:r>
            <a:r>
              <a:rPr lang="de-DE" dirty="0" err="1" smtClean="0"/>
              <a:t>bild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68474"/>
            <a:ext cx="5088020" cy="442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7191" y="1873064"/>
            <a:ext cx="2319845" cy="433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smtClean="0"/>
              <a:t>Titel, </a:t>
            </a:r>
            <a:r>
              <a:rPr lang="de-DE" dirty="0" err="1" smtClean="0"/>
              <a:t>diagramme</a:t>
            </a:r>
            <a:r>
              <a:rPr lang="de-DE" dirty="0" smtClean="0"/>
              <a:t> und </a:t>
            </a:r>
            <a:r>
              <a:rPr lang="de-DE" dirty="0" err="1" smtClean="0"/>
              <a:t>tabellen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330" y="1456262"/>
            <a:ext cx="6555320" cy="1943630"/>
          </a:xfrm>
        </p:spPr>
        <p:txBody>
          <a:bodyPr anchor="b">
            <a:noAutofit/>
          </a:bodyPr>
          <a:lstStyle>
            <a:lvl1pPr algn="l">
              <a:defRPr sz="4500"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smtClean="0"/>
              <a:t>ein danke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1971" y="4810654"/>
            <a:ext cx="6646424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Platz für Details und nächste Schritte</a:t>
            </a:r>
            <a:endParaRPr lang="en-US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7179820" y="5554800"/>
            <a:ext cx="138028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 smtClean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 smtClean="0">
                <a:solidFill>
                  <a:schemeClr val="tx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www.jku.at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7765270" cy="845078"/>
          </a:xfrm>
        </p:spPr>
        <p:txBody>
          <a:bodyPr>
            <a:noAutofit/>
          </a:bodyPr>
          <a:lstStyle>
            <a:lvl1pPr marL="0" indent="0" algn="l">
              <a:buNone/>
              <a:defRPr sz="17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Platz für Details und Erklärungen zum Thema.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63251" y="1181193"/>
            <a:ext cx="792647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 smtClean="0"/>
              <a:t>Platz für </a:t>
            </a:r>
            <a:br>
              <a:rPr lang="de-DE" dirty="0" smtClean="0"/>
            </a:br>
            <a:r>
              <a:rPr lang="de-DE" dirty="0" smtClean="0"/>
              <a:t>den </a:t>
            </a:r>
            <a:r>
              <a:rPr lang="de-DE" dirty="0" err="1" smtClean="0"/>
              <a:t>titel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64400" y="3314568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43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4971" y="551477"/>
            <a:ext cx="7772400" cy="194363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smtClean="0"/>
              <a:t>den </a:t>
            </a:r>
            <a:r>
              <a:rPr lang="de-DE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045" y="3879265"/>
            <a:ext cx="7738466" cy="845078"/>
          </a:xfrm>
        </p:spPr>
        <p:txBody>
          <a:bodyPr>
            <a:noAutofit/>
          </a:bodyPr>
          <a:lstStyle>
            <a:lvl1pPr marL="0" indent="0" algn="l">
              <a:buNone/>
              <a:defRPr sz="17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Platz für Details und Erklärungen zum Thema</a:t>
            </a:r>
            <a:endParaRPr lang="en-US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728446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Partnerlogo</a:t>
            </a:r>
            <a:endParaRPr lang="en-US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7113493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Partnerlogo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" y="5191200"/>
            <a:ext cx="2115244" cy="126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1069" y="2412000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 Koope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7968" y="1936933"/>
            <a:ext cx="7931524" cy="47009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 </a:t>
            </a:r>
            <a:r>
              <a:rPr lang="de-DE" dirty="0" err="1" smtClean="0"/>
              <a:t>kooperation</a:t>
            </a:r>
            <a:r>
              <a:rPr lang="de-DE" dirty="0" smtClean="0"/>
              <a:t> mit</a:t>
            </a:r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2000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43236" y="2672237"/>
            <a:ext cx="1440000" cy="144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039492" y="2672237"/>
            <a:ext cx="1440000" cy="14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de-AT" dirty="0" smtClean="0"/>
              <a:t>Platz für ein Partnerlogo</a:t>
            </a:r>
            <a:endParaRPr lang="en-US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56621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2271800" y="26712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3852000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5443236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7039492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56621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2271800" y="42714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566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49708"/>
            <a:ext cx="7926388" cy="561874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Tx/>
              <a:buNone/>
              <a:defRPr sz="1700" baseline="0">
                <a:latin typeface="+mj-lt"/>
              </a:defRPr>
            </a:lvl1pPr>
            <a:lvl2pPr marL="266700" indent="-266700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"/>
              <a:defRPr sz="1500"/>
            </a:lvl2pPr>
          </a:lstStyle>
          <a:p>
            <a:pPr lvl="0"/>
            <a:r>
              <a:rPr lang="de-DE" dirty="0" smtClean="0"/>
              <a:t>Kapitel 1</a:t>
            </a:r>
          </a:p>
          <a:p>
            <a:pPr lvl="1"/>
            <a:r>
              <a:rPr lang="de-DE" dirty="0" smtClean="0"/>
              <a:t>Unterkapitel 1</a:t>
            </a:r>
          </a:p>
          <a:p>
            <a:pPr lvl="1"/>
            <a:r>
              <a:rPr lang="de-DE" dirty="0" smtClean="0"/>
              <a:t>Unterkapitel 2</a:t>
            </a:r>
          </a:p>
          <a:p>
            <a:pPr lvl="0"/>
            <a:r>
              <a:rPr lang="de-DE" dirty="0" smtClean="0"/>
              <a:t>Kapitel 2</a:t>
            </a:r>
          </a:p>
          <a:p>
            <a:pPr lvl="1"/>
            <a:r>
              <a:rPr lang="de-DE" dirty="0" smtClean="0"/>
              <a:t>Unterkapitel 1</a:t>
            </a:r>
          </a:p>
          <a:p>
            <a:pPr lvl="1"/>
            <a:r>
              <a:rPr lang="de-DE" dirty="0" smtClean="0"/>
              <a:t>Unterkapitel 2</a:t>
            </a:r>
          </a:p>
          <a:p>
            <a:pPr lvl="0"/>
            <a:r>
              <a:rPr lang="de-DE" dirty="0" smtClean="0"/>
              <a:t>Kapitel 3</a:t>
            </a:r>
          </a:p>
          <a:p>
            <a:pPr lvl="1"/>
            <a:r>
              <a:rPr lang="de-DE" dirty="0" smtClean="0"/>
              <a:t>Unterkapitel 1</a:t>
            </a:r>
          </a:p>
          <a:p>
            <a:pPr lvl="1"/>
            <a:r>
              <a:rPr lang="de-DE" dirty="0" smtClean="0"/>
              <a:t>Unterkapitel 2</a:t>
            </a:r>
          </a:p>
          <a:p>
            <a:pPr lvl="0"/>
            <a:r>
              <a:rPr lang="de-DE" dirty="0" smtClean="0"/>
              <a:t>Kapitel 4</a:t>
            </a:r>
          </a:p>
          <a:p>
            <a:pPr lvl="1"/>
            <a:r>
              <a:rPr lang="de-DE" dirty="0" smtClean="0"/>
              <a:t>Unterkapitel 1</a:t>
            </a:r>
          </a:p>
          <a:p>
            <a:pPr lvl="1"/>
            <a:r>
              <a:rPr lang="de-DE" dirty="0" smtClean="0"/>
              <a:t>Unterkapitel 2</a:t>
            </a:r>
          </a:p>
          <a:p>
            <a:pPr lvl="0"/>
            <a:r>
              <a:rPr lang="de-DE" dirty="0" smtClean="0"/>
              <a:t>Kapitel 5</a:t>
            </a:r>
          </a:p>
          <a:p>
            <a:pPr lvl="1"/>
            <a:r>
              <a:rPr lang="de-DE" dirty="0" smtClean="0"/>
              <a:t>Unterkapitel 1</a:t>
            </a:r>
          </a:p>
          <a:p>
            <a:pPr lvl="1"/>
            <a:r>
              <a:rPr lang="de-DE" dirty="0" smtClean="0"/>
              <a:t>Unterkapitel 2</a:t>
            </a:r>
          </a:p>
          <a:p>
            <a:pPr lvl="1"/>
            <a:endParaRPr lang="de-DE" dirty="0" smtClean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bild, schwa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bild, weiß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8268" y="5927411"/>
            <a:ext cx="7722586" cy="278127"/>
          </a:xfrm>
        </p:spPr>
        <p:txBody>
          <a:bodyPr anchor="b">
            <a:noAutofit/>
          </a:bodyPr>
          <a:lstStyle>
            <a:lvl1pPr marL="0" indent="0">
              <a:lnSpc>
                <a:spcPts val="1000"/>
              </a:lnSpc>
              <a:buNone/>
              <a:defRPr sz="750" b="0">
                <a:latin typeface="Gotham Book" pitchFamily="50" charset="0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vergleich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138" y="1774825"/>
            <a:ext cx="3809802" cy="442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075" y="1774825"/>
            <a:ext cx="3808800" cy="442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smtClean="0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322" y="583964"/>
            <a:ext cx="7938194" cy="93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err="1" smtClean="0"/>
              <a:t>TitelmUsterformat</a:t>
            </a:r>
            <a:r>
              <a:rPr lang="de-DE" dirty="0" smtClean="0"/>
              <a:t>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46" y="1777395"/>
            <a:ext cx="7951870" cy="4428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433" y="6395540"/>
            <a:ext cx="117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AT" dirty="0" smtClean="0"/>
              <a:t>16.10.2015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3550" y="63955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3" y="639554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t="9873" r="13244" b="34352"/>
          <a:stretch/>
        </p:blipFill>
        <p:spPr>
          <a:xfrm>
            <a:off x="600037" y="6326089"/>
            <a:ext cx="91435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8" r:id="rId3"/>
    <p:sldLayoutId id="2147483669" r:id="rId4"/>
    <p:sldLayoutId id="2147483670" r:id="rId5"/>
    <p:sldLayoutId id="2147483666" r:id="rId6"/>
    <p:sldLayoutId id="2147483677" r:id="rId7"/>
    <p:sldLayoutId id="2147483662" r:id="rId8"/>
    <p:sldLayoutId id="2147483664" r:id="rId9"/>
    <p:sldLayoutId id="2147483671" r:id="rId10"/>
    <p:sldLayoutId id="2147483672" r:id="rId11"/>
    <p:sldLayoutId id="2147483673" r:id="rId12"/>
    <p:sldLayoutId id="2147483675" r:id="rId13"/>
    <p:sldLayoutId id="2147483674" r:id="rId14"/>
    <p:sldLayoutId id="2147483678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800"/>
        </a:spcBef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buSzPct val="9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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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4178" userDrawn="1">
          <p15:clr>
            <a:srgbClr val="F26B43"/>
          </p15:clr>
        </p15:guide>
        <p15:guide id="2" pos="4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ezp.univie.ac.at/index.php/zfp/article/viewFile/326/956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57460" y="4810653"/>
            <a:ext cx="7765270" cy="16758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/>
              <a:t>Susanne </a:t>
            </a:r>
            <a:r>
              <a:rPr lang="en-US" sz="2000" b="1" dirty="0" err="1" smtClean="0"/>
              <a:t>Pernicka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b="1" dirty="0" smtClean="0"/>
              <a:t>Johannes Kepler </a:t>
            </a:r>
            <a:r>
              <a:rPr lang="en-US" sz="2000" b="1" dirty="0" err="1" smtClean="0"/>
              <a:t>Universät</a:t>
            </a:r>
            <a:r>
              <a:rPr lang="en-US" sz="2000" b="1" dirty="0" smtClean="0"/>
              <a:t> Linz</a:t>
            </a:r>
          </a:p>
          <a:p>
            <a:pPr>
              <a:lnSpc>
                <a:spcPct val="100000"/>
              </a:lnSpc>
            </a:pPr>
            <a:r>
              <a:rPr lang="en-US" sz="2000" b="1" dirty="0" err="1" smtClean="0"/>
              <a:t>Institut</a:t>
            </a:r>
            <a:r>
              <a:rPr lang="en-US" sz="2000" b="1" dirty="0" smtClean="0"/>
              <a:t> </a:t>
            </a:r>
            <a:r>
              <a:rPr lang="en-US" sz="2000" b="1" dirty="0" err="1"/>
              <a:t>für</a:t>
            </a:r>
            <a:r>
              <a:rPr lang="en-US" sz="2000" b="1" dirty="0"/>
              <a:t> </a:t>
            </a:r>
            <a:r>
              <a:rPr lang="en-US" sz="2000" b="1" dirty="0" err="1" smtClean="0"/>
              <a:t>Soziologie</a:t>
            </a:r>
            <a:endParaRPr lang="en-US" sz="2000" b="1" dirty="0" smtClean="0"/>
          </a:p>
          <a:p>
            <a:pPr>
              <a:lnSpc>
                <a:spcPct val="100000"/>
              </a:lnSpc>
            </a:pPr>
            <a:endParaRPr lang="en-US" sz="1600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76860" y="619723"/>
            <a:ext cx="8667140" cy="2226283"/>
          </a:xfrm>
        </p:spPr>
        <p:txBody>
          <a:bodyPr/>
          <a:lstStyle/>
          <a:p>
            <a:r>
              <a:rPr lang="de-AT" sz="4200" dirty="0" err="1" smtClean="0"/>
              <a:t>Austrokorporatismus</a:t>
            </a:r>
            <a:r>
              <a:rPr lang="de-AT" sz="4200" dirty="0" smtClean="0"/>
              <a:t> </a:t>
            </a:r>
            <a:br>
              <a:rPr lang="de-AT" sz="4200" dirty="0" smtClean="0"/>
            </a:br>
            <a:r>
              <a:rPr lang="de-AT" sz="4200" dirty="0" smtClean="0"/>
              <a:t>bis zur Finanz- und Eurokrise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3018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KRISENKORPORATISMUS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Erolgsmodell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06" y="1282030"/>
            <a:ext cx="321786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433137" y="1648723"/>
            <a:ext cx="85985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de-DE" altLang="de-DE" dirty="0">
                <a:solidFill>
                  <a:srgbClr val="0070C0"/>
                </a:solidFill>
                <a:cs typeface="Times New Roman" pitchFamily="18" charset="0"/>
              </a:rPr>
              <a:t>Konjunkturelle Kurzarbeit </a:t>
            </a:r>
            <a:endParaRPr lang="de-DE" altLang="de-DE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buClr>
                <a:srgbClr val="0070C0"/>
              </a:buClr>
              <a:defRPr/>
            </a:pPr>
            <a:endParaRPr lang="de-DE" altLang="de-DE" dirty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 marL="285750" indent="-285750">
              <a:buClr>
                <a:srgbClr val="0070C0"/>
              </a:buClr>
              <a:buFontTx/>
              <a:buChar char="-"/>
              <a:defRPr/>
            </a:pP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Reduzierung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der Arbeitszeiten, flexible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Arbeitszeitmodelle </a:t>
            </a:r>
          </a:p>
          <a:p>
            <a:pPr marL="285750" indent="-285750">
              <a:buClr>
                <a:srgbClr val="0070C0"/>
              </a:buClr>
              <a:buFontTx/>
              <a:buChar char="-"/>
              <a:defRPr/>
            </a:pP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Kurzarbeit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(v.a. in der Industrie),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die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von der Regierung und den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Sozialpartnern auf Branchen- und betrieblicher Ebene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ausgearbeitet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wurden</a:t>
            </a:r>
            <a:endParaRPr lang="de-DE" altLang="de-DE" dirty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>
              <a:buClr>
                <a:srgbClr val="009900"/>
              </a:buClr>
              <a:defRPr/>
            </a:pP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	</a:t>
            </a:r>
          </a:p>
          <a:p>
            <a:pPr>
              <a:buClr>
                <a:srgbClr val="0070C0"/>
              </a:buClr>
              <a:defRPr/>
            </a:pP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Duales </a:t>
            </a:r>
            <a:r>
              <a:rPr lang="de-DE" altLang="de-DE" dirty="0">
                <a:solidFill>
                  <a:srgbClr val="0070C0"/>
                </a:solidFill>
                <a:cs typeface="Times New Roman" pitchFamily="18" charset="0"/>
              </a:rPr>
              <a:t>System der Berufsausbildung </a:t>
            </a: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und high </a:t>
            </a:r>
            <a:r>
              <a:rPr lang="de-DE" altLang="de-DE" dirty="0" err="1" smtClean="0">
                <a:solidFill>
                  <a:srgbClr val="0070C0"/>
                </a:solidFill>
                <a:cs typeface="Times New Roman" pitchFamily="18" charset="0"/>
              </a:rPr>
              <a:t>road</a:t>
            </a: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de-DE" altLang="de-DE" dirty="0" err="1" smtClean="0">
                <a:solidFill>
                  <a:srgbClr val="0070C0"/>
                </a:solidFill>
                <a:cs typeface="Times New Roman" pitchFamily="18" charset="0"/>
              </a:rPr>
              <a:t>innovation</a:t>
            </a: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de-DE" altLang="de-DE" dirty="0" err="1" smtClean="0">
                <a:solidFill>
                  <a:srgbClr val="0070C0"/>
                </a:solidFill>
                <a:cs typeface="Times New Roman" pitchFamily="18" charset="0"/>
              </a:rPr>
              <a:t>systems</a:t>
            </a:r>
            <a:endParaRPr lang="de-DE" altLang="de-DE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de-DE" altLang="de-DE" dirty="0">
              <a:solidFill>
                <a:srgbClr val="0070C0"/>
              </a:solidFill>
              <a:cs typeface="Times New Roman" pitchFamily="18" charset="0"/>
            </a:endParaRPr>
          </a:p>
          <a:p>
            <a:pPr marL="285750" indent="-285750">
              <a:buClr>
                <a:srgbClr val="009900"/>
              </a:buClr>
              <a:buFontTx/>
              <a:buChar char="-"/>
              <a:defRPr/>
            </a:pP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Hohe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berufliche und branchenspezifische Spezialisierung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der </a:t>
            </a:r>
            <a:r>
              <a:rPr lang="de-DE" altLang="de-DE" dirty="0" err="1" smtClean="0">
                <a:solidFill>
                  <a:sysClr val="windowText" lastClr="000000"/>
                </a:solidFill>
                <a:cs typeface="Times New Roman" pitchFamily="18" charset="0"/>
              </a:rPr>
              <a:t>FacharbeiterInnen</a:t>
            </a:r>
            <a:endParaRPr lang="de-DE" altLang="de-DE" dirty="0" smtClean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 marL="285750" indent="-285750">
              <a:buClr>
                <a:srgbClr val="009900"/>
              </a:buClr>
              <a:buFontTx/>
              <a:buChar char="-"/>
              <a:defRPr/>
            </a:pPr>
            <a:r>
              <a:rPr lang="de-DE" altLang="de-DE" dirty="0" err="1" smtClean="0">
                <a:solidFill>
                  <a:sysClr val="windowText" lastClr="000000"/>
                </a:solidFill>
                <a:cs typeface="Times New Roman" pitchFamily="18" charset="0"/>
              </a:rPr>
              <a:t>Vocational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de-DE" altLang="de-DE" dirty="0" err="1">
                <a:solidFill>
                  <a:sysClr val="windowText" lastClr="000000"/>
                </a:solidFill>
                <a:cs typeface="Times New Roman" pitchFamily="18" charset="0"/>
              </a:rPr>
              <a:t>education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de-DE" altLang="de-DE" dirty="0" err="1">
                <a:solidFill>
                  <a:sysClr val="windowText" lastClr="000000"/>
                </a:solidFill>
                <a:cs typeface="Times New Roman" pitchFamily="18" charset="0"/>
              </a:rPr>
              <a:t>and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de-DE" altLang="de-DE" dirty="0" err="1">
                <a:solidFill>
                  <a:sysClr val="windowText" lastClr="000000"/>
                </a:solidFill>
                <a:cs typeface="Times New Roman" pitchFamily="18" charset="0"/>
              </a:rPr>
              <a:t>training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 (VET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)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Systeme – hohe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Firmenbeteiligung</a:t>
            </a:r>
          </a:p>
          <a:p>
            <a:pPr marL="285750" indent="-285750">
              <a:buClr>
                <a:srgbClr val="009900"/>
              </a:buClr>
              <a:buFontTx/>
              <a:buChar char="-"/>
              <a:defRPr/>
            </a:pP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Österreichisches Innovationssystem basiert 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auf eher inkrementellen, auf hohem Fachwissen basierenden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technologischen Neuerungen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	</a:t>
            </a:r>
            <a:endParaRPr lang="de-DE" altLang="de-DE" dirty="0" smtClean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 marL="285750" indent="-285750">
              <a:buClr>
                <a:srgbClr val="009900"/>
              </a:buClr>
              <a:buFontTx/>
              <a:buChar char="-"/>
              <a:defRPr/>
            </a:pP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Krise</a:t>
            </a:r>
            <a:r>
              <a:rPr lang="de-DE" altLang="de-DE" dirty="0">
                <a:solidFill>
                  <a:sysClr val="windowText" lastClr="000000"/>
                </a:solidFill>
                <a:cs typeface="Times New Roman" pitchFamily="18" charset="0"/>
              </a:rPr>
              <a:t>: Facharbeitskräfte im Betrieb halten um spezifisches Fachwissen nicht zu </a:t>
            </a:r>
            <a:r>
              <a:rPr lang="de-DE" altLang="de-DE" dirty="0" smtClean="0">
                <a:solidFill>
                  <a:sysClr val="windowText" lastClr="000000"/>
                </a:solidFill>
                <a:cs typeface="Times New Roman" pitchFamily="18" charset="0"/>
              </a:rPr>
              <a:t>verlieren</a:t>
            </a:r>
          </a:p>
          <a:p>
            <a:pPr>
              <a:buClr>
                <a:srgbClr val="009900"/>
              </a:buClr>
              <a:defRPr/>
            </a:pPr>
            <a:endParaRPr lang="de-DE" altLang="de-DE" dirty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>
              <a:buClr>
                <a:srgbClr val="009900"/>
              </a:buClr>
              <a:defRPr/>
            </a:pP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Intaktes Kollektivvertragssystem, das flexibel auf Änderungen in Inflation und Produktivität und Auslastung reagieren kann</a:t>
            </a:r>
            <a:endParaRPr lang="de-DE" altLang="de-DE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2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Vom</a:t>
            </a:r>
            <a:r>
              <a:rPr lang="en-US" sz="2800" dirty="0" smtClean="0"/>
              <a:t> </a:t>
            </a:r>
            <a:r>
              <a:rPr lang="en-US" sz="2800" dirty="0" err="1" smtClean="0"/>
              <a:t>keynesianischen</a:t>
            </a:r>
            <a:r>
              <a:rPr lang="en-US" sz="2800" dirty="0" smtClean="0"/>
              <a:t> </a:t>
            </a:r>
            <a:r>
              <a:rPr lang="en-US" sz="2800" dirty="0" err="1" smtClean="0"/>
              <a:t>zum</a:t>
            </a:r>
            <a:r>
              <a:rPr lang="en-US" sz="2800" dirty="0" smtClean="0"/>
              <a:t> </a:t>
            </a:r>
            <a:r>
              <a:rPr lang="en-US" sz="2800" dirty="0" err="1" smtClean="0"/>
              <a:t>Angebotsorientierten</a:t>
            </a:r>
            <a:r>
              <a:rPr lang="en-US" sz="2800" dirty="0" smtClean="0"/>
              <a:t> </a:t>
            </a:r>
            <a:r>
              <a:rPr lang="en-US" sz="2800" dirty="0" err="1" smtClean="0"/>
              <a:t>Korporatismus</a:t>
            </a:r>
            <a:endParaRPr lang="en-US" sz="28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85761"/>
              </p:ext>
            </p:extLst>
          </p:nvPr>
        </p:nvGraphicFramePr>
        <p:xfrm>
          <a:off x="673768" y="2167025"/>
          <a:ext cx="7940843" cy="399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/>
                <a:gridCol w="2699084"/>
                <a:gridCol w="3256548"/>
              </a:tblGrid>
              <a:tr h="608260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err="1" smtClean="0">
                          <a:solidFill>
                            <a:srgbClr val="0070C0"/>
                          </a:solidFill>
                        </a:rPr>
                        <a:t>Austro</a:t>
                      </a:r>
                      <a:r>
                        <a:rPr lang="de-DE" sz="2000" b="0" dirty="0" smtClean="0">
                          <a:solidFill>
                            <a:srgbClr val="0070C0"/>
                          </a:solidFill>
                        </a:rPr>
                        <a:t>-Keynesianismus</a:t>
                      </a:r>
                      <a:endParaRPr lang="de-DE" sz="20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rgbClr val="0070C0"/>
                          </a:solidFill>
                        </a:rPr>
                        <a:t>Angebotsorientiertes Modell </a:t>
                      </a:r>
                      <a:endParaRPr lang="de-DE" sz="20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693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Zeitspanne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1960er bis frühe 1980er Jahre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Seit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den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1980er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Jahren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693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Funktionen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der Kollektiv-vertrags-verhandlungen 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70C0"/>
                          </a:solidFill>
                        </a:rPr>
                        <a:t>Solidarische Lohnpolitik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Orientierung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an der gesamtwirtschaftlichen Produktivität + Inflation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flankiert durch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Geld- und Haushaltspolitik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70C0"/>
                          </a:solidFill>
                        </a:rPr>
                        <a:t>Wettbewerbsorientierung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Exportorientierte Metallindustrie übernimmt die Lohnführerschaft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„Pattern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Bargaining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>
                    <a:noFill/>
                  </a:tcPr>
                </a:tc>
              </a:tr>
              <a:tr h="646938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Lohnpolitik stärkt Kaufkraft und daher Binnennachfrage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Lohnzurückhaltung erhöht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Wettbewerbsfähigkeit (aber zulasten der Lohnquote)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4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49322" y="583964"/>
            <a:ext cx="8594678" cy="938696"/>
          </a:xfrm>
        </p:spPr>
        <p:txBody>
          <a:bodyPr/>
          <a:lstStyle/>
          <a:p>
            <a:r>
              <a:rPr lang="en-US" sz="2800" dirty="0" err="1" smtClean="0"/>
              <a:t>Europäische</a:t>
            </a:r>
            <a:r>
              <a:rPr lang="en-US" sz="2800" dirty="0" smtClean="0"/>
              <a:t> </a:t>
            </a:r>
            <a:r>
              <a:rPr lang="en-US" sz="2800" dirty="0" err="1" smtClean="0"/>
              <a:t>Zins</a:t>
            </a:r>
            <a:r>
              <a:rPr lang="en-US" sz="2800" dirty="0" smtClean="0"/>
              <a:t>- und </a:t>
            </a:r>
            <a:r>
              <a:rPr lang="en-US" sz="2800" dirty="0" err="1" smtClean="0"/>
              <a:t>Währungs-politik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aber</a:t>
            </a:r>
            <a:r>
              <a:rPr lang="en-US" sz="2800" dirty="0" smtClean="0"/>
              <a:t> </a:t>
            </a:r>
            <a:r>
              <a:rPr lang="en-US" sz="2800" dirty="0" err="1" smtClean="0"/>
              <a:t>Nationale</a:t>
            </a:r>
            <a:r>
              <a:rPr lang="en-US" sz="2800" dirty="0" smtClean="0"/>
              <a:t> </a:t>
            </a:r>
            <a:r>
              <a:rPr lang="en-US" sz="2800" dirty="0" err="1" smtClean="0"/>
              <a:t>Haushalts</a:t>
            </a:r>
            <a:r>
              <a:rPr lang="en-US" sz="2800" dirty="0" smtClean="0"/>
              <a:t>- und </a:t>
            </a:r>
            <a:r>
              <a:rPr lang="en-US" sz="2800" dirty="0" err="1" smtClean="0"/>
              <a:t>Lohnpolitik</a:t>
            </a:r>
            <a:endParaRPr lang="en-US" sz="2800" dirty="0"/>
          </a:p>
        </p:txBody>
      </p:sp>
      <p:sp>
        <p:nvSpPr>
          <p:cNvPr id="9" name="Rechteck 8"/>
          <p:cNvSpPr/>
          <p:nvPr/>
        </p:nvSpPr>
        <p:spPr>
          <a:xfrm>
            <a:off x="593557" y="2027312"/>
            <a:ext cx="859856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de-DE" altLang="de-DE" dirty="0" smtClean="0">
                <a:solidFill>
                  <a:srgbClr val="0070C0"/>
                </a:solidFill>
                <a:cs typeface="Times New Roman" pitchFamily="18" charset="0"/>
              </a:rPr>
              <a:t>Seit Vollendung des gemeinsamen Binnenmarkts und die Währungsunion … </a:t>
            </a:r>
          </a:p>
          <a:p>
            <a:pPr>
              <a:buClr>
                <a:srgbClr val="0070C0"/>
              </a:buClr>
              <a:defRPr/>
            </a:pPr>
            <a:endParaRPr lang="de-DE" altLang="de-DE" dirty="0" smtClean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/>
              <a:t>existieren keine nationalen währungs- und geldpolitischen Spielräume </a:t>
            </a:r>
            <a:r>
              <a:rPr lang="de-AT" altLang="de-DE" dirty="0" smtClean="0"/>
              <a:t>mehr </a:t>
            </a:r>
            <a:endParaRPr lang="de-AT" altLang="de-DE" dirty="0"/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 smtClean="0"/>
              <a:t>ist </a:t>
            </a:r>
            <a:r>
              <a:rPr lang="de-AT" altLang="de-DE" dirty="0"/>
              <a:t>der Druck </a:t>
            </a:r>
            <a:r>
              <a:rPr lang="de-AT" altLang="de-DE" dirty="0" smtClean="0"/>
              <a:t>auf nationale </a:t>
            </a:r>
            <a:r>
              <a:rPr lang="de-AT" altLang="de-DE" dirty="0"/>
              <a:t>Löhne und Lohnsysteme als einziges Mittel zur Steigerung der </a:t>
            </a:r>
            <a:r>
              <a:rPr lang="de-AT" altLang="de-DE" dirty="0" smtClean="0"/>
              <a:t>Wettbewerbsfähigkeit („</a:t>
            </a:r>
            <a:r>
              <a:rPr lang="de-AT" altLang="de-DE" dirty="0"/>
              <a:t>interne Abwertung“)  </a:t>
            </a:r>
            <a:r>
              <a:rPr lang="de-AT" altLang="de-DE" dirty="0" smtClean="0"/>
              <a:t>gewachsen</a:t>
            </a:r>
            <a:endParaRPr lang="de-AT" altLang="de-DE" dirty="0"/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 smtClean="0"/>
              <a:t>engen </a:t>
            </a:r>
            <a:r>
              <a:rPr lang="de-AT" altLang="de-DE" dirty="0"/>
              <a:t>Fiskalbremsen die budgetpolitischen Spielräume weiter </a:t>
            </a:r>
            <a:r>
              <a:rPr lang="de-AT" altLang="de-DE" dirty="0" smtClean="0"/>
              <a:t>ein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 smtClean="0"/>
              <a:t>sind – nicht erst seit der Krise – die Lohnstückosten innerhalb Europas auseinandergetriftet 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 smtClean="0"/>
              <a:t>Makroökonomische Ungleichgewichte und Staatsschulden vor allem in südlichen Regionen der Eurozone sind daher auch eine Folge der Dysfunktionalität des EURO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de-AT" altLang="de-DE" dirty="0" smtClean="0"/>
              <a:t>Spaltungen zwischen den Ländern (Zentrum/Peripherie) und innerhalb der Länder (Arm/Reich) haben sich verschärft</a:t>
            </a:r>
            <a:r>
              <a:rPr lang="de-AT" altLang="de-DE" dirty="0" smtClean="0">
                <a:solidFill>
                  <a:srgbClr val="0070C0"/>
                </a:solidFill>
              </a:rPr>
              <a:t> – doppelte Dualisierung</a:t>
            </a:r>
            <a:endParaRPr lang="de-AT" altLang="de-DE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defRPr/>
            </a:pPr>
            <a:endParaRPr lang="de-DE" altLang="de-DE" dirty="0">
              <a:solidFill>
                <a:sysClr val="windowText" lastClr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49322" y="583964"/>
            <a:ext cx="8594678" cy="938696"/>
          </a:xfrm>
        </p:spPr>
        <p:txBody>
          <a:bodyPr/>
          <a:lstStyle/>
          <a:p>
            <a:r>
              <a:rPr lang="en-US" sz="2800" dirty="0" err="1" smtClean="0"/>
              <a:t>LohnStückkosten</a:t>
            </a:r>
            <a:r>
              <a:rPr lang="en-US" sz="2800" dirty="0" smtClean="0"/>
              <a:t> - </a:t>
            </a:r>
            <a:r>
              <a:rPr lang="en-US" sz="2800" dirty="0" err="1" smtClean="0"/>
              <a:t>Spaltung</a:t>
            </a:r>
            <a:r>
              <a:rPr lang="en-US" sz="2800" dirty="0" smtClean="0"/>
              <a:t> </a:t>
            </a:r>
            <a:r>
              <a:rPr lang="en-US" sz="2800" dirty="0" err="1" smtClean="0"/>
              <a:t>zwischen</a:t>
            </a:r>
            <a:r>
              <a:rPr lang="en-US" sz="2800" dirty="0" smtClean="0"/>
              <a:t> </a:t>
            </a:r>
            <a:r>
              <a:rPr lang="en-US" sz="2800" dirty="0" err="1" smtClean="0"/>
              <a:t>Zentrum</a:t>
            </a:r>
            <a:r>
              <a:rPr lang="en-US" sz="2800" dirty="0" smtClean="0"/>
              <a:t> UND </a:t>
            </a:r>
            <a:r>
              <a:rPr lang="en-US" sz="2800" dirty="0" err="1" smtClean="0"/>
              <a:t>PeripheriE</a:t>
            </a:r>
            <a:endParaRPr lang="en-US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2" y="2422356"/>
            <a:ext cx="8678779" cy="3939639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581407" y="1960047"/>
            <a:ext cx="83700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Abb. 3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Lohnstückkosten 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ausgewählter Länder der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Eurozone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083714" y="6451527"/>
            <a:ext cx="1915909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de-AT" sz="1400" dirty="0">
                <a:ea typeface="Calibri" panose="020F0502020204030204" pitchFamily="34" charset="0"/>
                <a:cs typeface="Times New Roman" panose="02020603050405020304" pitchFamily="18" charset="0"/>
              </a:rPr>
              <a:t>Quelle: </a:t>
            </a:r>
            <a:r>
              <a:rPr lang="de-AT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Eurostat</a:t>
            </a:r>
            <a:r>
              <a:rPr lang="de-AT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de-D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49322" y="583964"/>
            <a:ext cx="8594678" cy="938696"/>
          </a:xfrm>
        </p:spPr>
        <p:txBody>
          <a:bodyPr/>
          <a:lstStyle/>
          <a:p>
            <a:r>
              <a:rPr lang="en-US" sz="2800" dirty="0" err="1" smtClean="0"/>
              <a:t>Überwindung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doppelten</a:t>
            </a:r>
            <a:r>
              <a:rPr lang="en-US" sz="2800" dirty="0" smtClean="0"/>
              <a:t> </a:t>
            </a:r>
            <a:r>
              <a:rPr lang="en-US" sz="2800" dirty="0" err="1" smtClean="0"/>
              <a:t>Dualisierung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7" name="Rechteck 6"/>
          <p:cNvSpPr/>
          <p:nvPr/>
        </p:nvSpPr>
        <p:spPr>
          <a:xfrm>
            <a:off x="581407" y="1661672"/>
            <a:ext cx="8370089" cy="506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SzPct val="150000"/>
            </a:pPr>
            <a:r>
              <a:rPr lang="de-AT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Europäische Union: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Europaweite Koordinierung der Lohnpolitik – und nicht – wie derzeit die Zerstörung tarifpolitischer Strukturen in den südlichen Ländern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Gemeinsame europäische Arbeitslosenversicherung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Europäischer Wohlfahrtsstaat mit zwischenstaatlicher Umverteilung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Europäische Solidarität?</a:t>
            </a:r>
            <a:r>
              <a:rPr lang="de-AT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SzPct val="150000"/>
            </a:pPr>
            <a:r>
              <a:rPr lang="de-AT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Österreich: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Aufrechterhaltung des hohen kollektivvertraglichen Deckungsgrades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Inklusion aller ArbeitnehmerInnen (auch freie Dienstverträge) </a:t>
            </a:r>
            <a:r>
              <a:rPr lang="de-AT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Stärkung der ArbeitnehmerInnenseite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zur Durchsetzung höherer – und den jeweiligen </a:t>
            </a:r>
            <a:r>
              <a:rPr lang="de-AT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Produktivitäten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+ Inflation entsprechender Löhne</a:t>
            </a:r>
            <a:endParaRPr lang="de-A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SzPct val="150000"/>
              <a:buFont typeface="Wingdings" panose="05000000000000000000" pitchFamily="2" charset="2"/>
              <a:buChar char="§"/>
            </a:pP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4178" y="1137440"/>
            <a:ext cx="8440362" cy="5854260"/>
          </a:xfrm>
        </p:spPr>
        <p:txBody>
          <a:bodyPr/>
          <a:lstStyle/>
          <a:p>
            <a:pPr marL="0" lvl="0" indent="-457200" eaLnBrk="0" fontAlgn="base" hangingPunct="0">
              <a:spcBef>
                <a:spcPct val="0"/>
              </a:spcBef>
              <a:spcAft>
                <a:spcPts val="500"/>
              </a:spcAft>
              <a:buSzTx/>
              <a:buNone/>
            </a:pPr>
            <a:r>
              <a:rPr lang="en-GB" altLang="de-DE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Flecker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Jörg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/Christoph </a:t>
            </a:r>
            <a:r>
              <a:rPr lang="en-GB" altLang="de-DE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Hermann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(2005). </a:t>
            </a:r>
            <a:r>
              <a:rPr lang="en-GB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Geliehene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Stabilität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Zur Funktionsfähigkeit des dualen Systems der Arbeitsbeziehungen in Österreich, in: Ferdinand</a:t>
            </a:r>
            <a:r>
              <a:rPr lang="de-DE" altLang="de-DE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Karlhofer</a:t>
            </a:r>
            <a:r>
              <a:rPr lang="de-DE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Ferdinand/Emmerich </a:t>
            </a:r>
            <a:r>
              <a:rPr lang="de-DE" altLang="de-DE" sz="1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Tálos</a:t>
            </a:r>
            <a:r>
              <a:rPr lang="de-DE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Emmerich (</a:t>
            </a:r>
            <a:r>
              <a:rPr lang="de-DE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Hrsg</a:t>
            </a:r>
            <a:r>
              <a:rPr lang="de-DE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): Sozialpartnerschaft – eine europäische Perspektive, 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Münster, 37-56.</a:t>
            </a:r>
            <a:r>
              <a:rPr lang="de-DE" altLang="de-DE" sz="1600" dirty="0"/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None/>
            </a:pPr>
            <a:r>
              <a:rPr lang="de-AT" altLang="de-DE" sz="16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Hall,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Peter/ David </a:t>
            </a:r>
            <a:r>
              <a:rPr lang="de-AT" altLang="de-DE" sz="16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Soskice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(2001).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Varieties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Advantage, Oxford.</a:t>
            </a:r>
            <a:endParaRPr lang="de-AT" altLang="de-DE" sz="1600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None/>
            </a:pPr>
            <a:r>
              <a:rPr lang="de-AT" altLang="de-DE" sz="16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Karlhofer</a:t>
            </a:r>
            <a:r>
              <a:rPr lang="de-AT" alt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, Ferdinand (2012). Zwischen Korporatismus und Zivilgesellschaft, in: </a:t>
            </a:r>
            <a:r>
              <a:rPr lang="de-AT" altLang="de-DE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Reutter</a:t>
            </a:r>
            <a:r>
              <a:rPr lang="de-AT" alt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, Werner 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(Hrsg.): </a:t>
            </a:r>
            <a:r>
              <a:rPr lang="de-AT" alt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Verbände und Interessengruppen in den Ländern der Europäischen Union. 2nd </a:t>
            </a:r>
            <a:r>
              <a:rPr lang="de-AT" altLang="de-DE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de-AT" alt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, Wiesbaden, 521–549. </a:t>
            </a:r>
            <a:endParaRPr lang="de-DE" altLang="de-DE" sz="1600" dirty="0"/>
          </a:p>
          <a:p>
            <a:pPr marL="0" lvl="0" indent="0" eaLnBrk="0" fontAlgn="base" hangingPunct="0">
              <a:spcBef>
                <a:spcPct val="0"/>
              </a:spcBef>
              <a:spcAft>
                <a:spcPts val="500"/>
              </a:spcAft>
              <a:buNone/>
            </a:pPr>
            <a:r>
              <a:rPr lang="de-AT" altLang="de-DE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Krings, 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Torben (2013). </a:t>
            </a:r>
            <a:r>
              <a:rPr lang="de-AT" sz="1600" dirty="0"/>
              <a:t>Von der “Ausländerbeschäftigung“ zur Rot-Weiß-Rot-Karte: Sozialpartnerschaft und Migrationspolitik in Österreich', Österreichische Zeitschrift für Politikwissenschaft</a:t>
            </a:r>
            <a:r>
              <a:rPr lang="de-AT" sz="1600" dirty="0" smtClean="0"/>
              <a:t>, 42 (3).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altLang="de-DE" sz="16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500"/>
              </a:spcAft>
              <a:buNone/>
            </a:pPr>
            <a:r>
              <a:rPr lang="de-AT" altLang="de-DE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Lehmbruch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Gerhard (1979). </a:t>
            </a:r>
            <a:r>
              <a:rPr lang="en-US" sz="1600" dirty="0"/>
              <a:t>Liberal Corporatism and Party </a:t>
            </a:r>
            <a:r>
              <a:rPr lang="en-US" sz="1600" dirty="0" smtClean="0"/>
              <a:t>Government, in: </a:t>
            </a:r>
            <a:r>
              <a:rPr lang="de-AT" sz="1600" dirty="0"/>
              <a:t>Schmitter, Philippe C. </a:t>
            </a:r>
            <a:r>
              <a:rPr lang="de-AT" sz="1600" dirty="0" smtClean="0"/>
              <a:t>und </a:t>
            </a:r>
            <a:r>
              <a:rPr lang="de-AT" sz="1600" dirty="0"/>
              <a:t>Gerhard </a:t>
            </a:r>
            <a:r>
              <a:rPr lang="de-AT" sz="1600" dirty="0" smtClean="0"/>
              <a:t>Lehmbruch (Hrsg.) </a:t>
            </a:r>
            <a:r>
              <a:rPr lang="de-AT" sz="1600" dirty="0" err="1"/>
              <a:t>TrendsToward</a:t>
            </a:r>
            <a:r>
              <a:rPr lang="de-AT" sz="1600" dirty="0"/>
              <a:t> </a:t>
            </a:r>
            <a:r>
              <a:rPr lang="de-AT" sz="1600" dirty="0" err="1"/>
              <a:t>Corporatist</a:t>
            </a:r>
            <a:r>
              <a:rPr lang="de-AT" sz="1600" dirty="0"/>
              <a:t> </a:t>
            </a:r>
            <a:r>
              <a:rPr lang="de-AT" sz="1600" dirty="0" smtClean="0"/>
              <a:t>Intermediation. London</a:t>
            </a:r>
            <a:endParaRPr lang="de-AT" altLang="de-DE" sz="16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500"/>
              </a:spcAft>
              <a:buNone/>
            </a:pPr>
            <a:r>
              <a:rPr lang="de-AT" altLang="de-DE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Pernicka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Susanne/</a:t>
            </a:r>
            <a:r>
              <a:rPr lang="de-AT" altLang="de-DE" sz="1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Hefler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Günter (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2015). 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Austrian </a:t>
            </a:r>
            <a:r>
              <a:rPr lang="de-AT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Corporatism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Erosion </a:t>
            </a:r>
            <a:r>
              <a:rPr lang="de-AT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Österreichische Zeitschrift 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für Politikwissenschaft 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oezp.univie.ac.at/index.php/zfp/article/viewFile/326/956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AT" altLang="de-DE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download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de-AT" alt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700"/>
              </a:spcAft>
              <a:buNone/>
            </a:pPr>
            <a:endParaRPr lang="de-DE" alt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1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4178" y="1137440"/>
            <a:ext cx="8440362" cy="5854260"/>
          </a:xfrm>
        </p:spPr>
        <p:txBody>
          <a:bodyPr/>
          <a:lstStyle/>
          <a:p>
            <a:pPr marL="0" indent="0" eaLnBrk="0" fontAlgn="base" hangingPunct="0">
              <a:spcBef>
                <a:spcPct val="0"/>
              </a:spcBef>
              <a:spcAft>
                <a:spcPts val="700"/>
              </a:spcAft>
              <a:buNone/>
            </a:pPr>
            <a:r>
              <a:rPr lang="de-AT" altLang="de-DE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Pernicka</a:t>
            </a:r>
            <a:r>
              <a:rPr lang="de-AT" altLang="de-DE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AT" alt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Susanne (2015), Dynamiken von Macht und Gegenmacht in der europäischen Lohnkoordinierung, WSI-Mitteilungen 8.</a:t>
            </a:r>
            <a:endParaRPr lang="de-AT" altLang="de-DE" sz="16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700"/>
              </a:spcAft>
              <a:buNone/>
            </a:pPr>
            <a:r>
              <a:rPr lang="de-AT" altLang="de-DE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Pernicka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Susanne/</a:t>
            </a:r>
            <a:r>
              <a:rPr lang="de-AT" altLang="de-DE" sz="1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Glassner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Vera (2014). 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Transnational strategies of trade unions towards wage policy.  A </a:t>
            </a:r>
            <a:r>
              <a:rPr lang="en-GB" altLang="de-DE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neoinstitutional</a:t>
            </a:r>
            <a:r>
              <a:rPr lang="en-GB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framework. European Journal of Industrial Relations, 20 (4), 317-334</a:t>
            </a:r>
            <a:r>
              <a:rPr lang="de-DE" altLang="de-DE" sz="1600" dirty="0"/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ts val="700"/>
              </a:spcAft>
              <a:buNone/>
            </a:pPr>
            <a:r>
              <a:rPr lang="de-AT" altLang="de-DE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Pernicka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Susanne/</a:t>
            </a:r>
            <a:r>
              <a:rPr lang="de-AT" altLang="de-DE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Stern</a:t>
            </a:r>
            <a:r>
              <a:rPr lang="de-AT" alt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, Sandra (2011). Von der Sozialpartnergewerkschaft zur Bewegungsorganisation? Mitgliedergewinnungsstrategien österreichischer Gewerkschaften. Österreichische Zeitschrift für Politikwissenschaften, 40, 335–355.</a:t>
            </a:r>
            <a:endParaRPr lang="de-AT" altLang="de-DE" sz="16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700"/>
              </a:spcAft>
              <a:buNone/>
            </a:pPr>
            <a:r>
              <a:rPr lang="de-AT" sz="1600" i="1" dirty="0" err="1" smtClean="0"/>
              <a:t>Tálos</a:t>
            </a:r>
            <a:r>
              <a:rPr lang="de-AT" sz="1600" dirty="0"/>
              <a:t>, Emmerich (2008). </a:t>
            </a:r>
            <a:r>
              <a:rPr lang="de-DE" sz="1600" dirty="0"/>
              <a:t>Sozialpartnerschaft. Ein zentraler politischer Gestaltungsfaktor in der Zweiten Republik, </a:t>
            </a:r>
            <a:r>
              <a:rPr lang="de-AT" sz="1600" dirty="0"/>
              <a:t>Innsbruck.</a:t>
            </a:r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 </a:t>
            </a:r>
            <a:r>
              <a:rPr lang="de-DE" dirty="0" err="1" smtClean="0"/>
              <a:t>forts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6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545433" y="1495128"/>
            <a:ext cx="8598567" cy="581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dirty="0" smtClean="0"/>
              <a:t>Begriffsklärungen</a:t>
            </a:r>
            <a:r>
              <a:rPr lang="de-DE" sz="1900" dirty="0" smtClean="0"/>
              <a:t>: Austrokorporatismus, koordinierte Marktwirtschaft, Sozialpartnerschaft; Wirkungsbereiche der Sozialpartnerschaft</a:t>
            </a: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sz="1900" dirty="0" smtClean="0">
                <a:solidFill>
                  <a:srgbClr val="0070C0"/>
                </a:solidFill>
              </a:rPr>
              <a:t>Herausforderung I: 2000-2006 ÖVP/FPÖ-BZÖ Regierung: Streik- und Mitgliederstatistik der Gewerkschafen, KV Deckungsgrad, Neuausrichtung </a:t>
            </a: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sz="1900" dirty="0" smtClean="0">
                <a:solidFill>
                  <a:srgbClr val="0070C0"/>
                </a:solidFill>
              </a:rPr>
              <a:t>Herausforderung II: 2008- Finanz- und Eurokrise: Krisenkorporatismus als Erfolgsmodell? </a:t>
            </a: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sz="1900" dirty="0" err="1" smtClean="0"/>
              <a:t>Austrokorporatismus</a:t>
            </a:r>
            <a:r>
              <a:rPr lang="de-DE" sz="1900" dirty="0" smtClean="0"/>
              <a:t> und EU: europäische Zins- und Währungspolitik, aber nationale Budget und Lohnpolitik</a:t>
            </a: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sz="1900" dirty="0" smtClean="0">
                <a:solidFill>
                  <a:srgbClr val="0070C0"/>
                </a:solidFill>
              </a:rPr>
              <a:t>Doppelte Dualisierung (Zentrum/Peripherie und Arm/Reich)  in Europa, Ansätze zur Überwindung der </a:t>
            </a:r>
            <a:r>
              <a:rPr lang="de-DE" sz="1900" smtClean="0">
                <a:solidFill>
                  <a:srgbClr val="0070C0"/>
                </a:solidFill>
              </a:rPr>
              <a:t>sozialen Spaltungen?</a:t>
            </a:r>
            <a:endParaRPr lang="de-DE" sz="1900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sz="1900" dirty="0" smtClean="0"/>
              <a:t>Schlussfolgerungen und Diskussion</a:t>
            </a:r>
            <a:r>
              <a:rPr lang="de-DE" sz="1900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endParaRPr lang="de-DE" sz="19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endParaRPr lang="de-DE" sz="1900" dirty="0"/>
          </a:p>
          <a:p>
            <a:pPr marL="285750" indent="-285750">
              <a:lnSpc>
                <a:spcPct val="150000"/>
              </a:lnSpc>
              <a:spcAft>
                <a:spcPts val="1300"/>
              </a:spcAft>
              <a:buSzPct val="150000"/>
              <a:buFont typeface="Wingdings" panose="05000000000000000000" pitchFamily="2" charset="2"/>
              <a:buChar char="§"/>
            </a:pP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30087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113705\Desktop\WU RingVorlesung\images Social Partn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381" y="2781701"/>
            <a:ext cx="4215865" cy="32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549322" y="516589"/>
            <a:ext cx="7938194" cy="580693"/>
          </a:xfrm>
        </p:spPr>
        <p:txBody>
          <a:bodyPr/>
          <a:lstStyle/>
          <a:p>
            <a:r>
              <a:rPr lang="en-US" sz="2400" dirty="0" err="1" smtClean="0"/>
              <a:t>Austrokorporatismus</a:t>
            </a:r>
            <a:r>
              <a:rPr lang="en-US" sz="2400" dirty="0" smtClean="0"/>
              <a:t> / </a:t>
            </a:r>
            <a:r>
              <a:rPr lang="en-US" sz="2400" dirty="0" err="1" smtClean="0"/>
              <a:t>Koordinierte</a:t>
            </a:r>
            <a:r>
              <a:rPr lang="en-US" sz="2400" dirty="0" smtClean="0"/>
              <a:t> </a:t>
            </a:r>
            <a:r>
              <a:rPr lang="en-US" sz="2400" dirty="0" err="1" smtClean="0"/>
              <a:t>Marktwirtschaft</a:t>
            </a:r>
            <a:endParaRPr 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558267" y="1451634"/>
            <a:ext cx="783496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70C0"/>
                </a:solidFill>
              </a:rPr>
              <a:t>Korporatismus</a:t>
            </a:r>
            <a:r>
              <a:rPr lang="de-AT" dirty="0" smtClean="0"/>
              <a:t>, </a:t>
            </a:r>
            <a:r>
              <a:rPr lang="de-AT" i="1" dirty="0" smtClean="0"/>
              <a:t>lat.</a:t>
            </a:r>
            <a:r>
              <a:rPr lang="de-AT" dirty="0" smtClean="0"/>
              <a:t> </a:t>
            </a:r>
            <a:r>
              <a:rPr lang="de-AT" dirty="0" err="1" smtClean="0"/>
              <a:t>Corporativus</a:t>
            </a:r>
            <a:r>
              <a:rPr lang="de-AT" dirty="0" smtClean="0"/>
              <a:t> – </a:t>
            </a:r>
            <a:r>
              <a:rPr lang="de-AT" i="1" dirty="0" smtClean="0"/>
              <a:t>einen Körper bildend</a:t>
            </a:r>
          </a:p>
          <a:p>
            <a:r>
              <a:rPr lang="de-AT" sz="1700" b="1" dirty="0" smtClean="0"/>
              <a:t>i.e., eine gesellschaftliche Ordnung, in der wichtige gesellschaftliche </a:t>
            </a:r>
          </a:p>
          <a:p>
            <a:r>
              <a:rPr lang="de-AT" sz="1700" b="1" dirty="0" smtClean="0"/>
              <a:t>Gruppen exklusiven (freiwilligen) Zugang in politischen  </a:t>
            </a:r>
          </a:p>
          <a:p>
            <a:r>
              <a:rPr lang="de-AT" sz="1700" b="1" dirty="0" smtClean="0"/>
              <a:t>Entscheidungsprozessen genießen</a:t>
            </a:r>
            <a:r>
              <a:rPr lang="de-AT" dirty="0" smtClean="0"/>
              <a:t> </a:t>
            </a:r>
            <a:r>
              <a:rPr lang="de-AT" sz="1500" dirty="0" smtClean="0"/>
              <a:t>(Lehmbruch 1979; Schmitter 1979)</a:t>
            </a:r>
            <a:r>
              <a:rPr lang="de-AT" dirty="0" smtClean="0"/>
              <a:t> </a:t>
            </a:r>
            <a:endParaRPr lang="de-AT" b="1" dirty="0" smtClean="0"/>
          </a:p>
          <a:p>
            <a:endParaRPr lang="de-AT" dirty="0" smtClean="0"/>
          </a:p>
          <a:p>
            <a:r>
              <a:rPr lang="de-AT" dirty="0" smtClean="0">
                <a:solidFill>
                  <a:srgbClr val="0070C0"/>
                </a:solidFill>
              </a:rPr>
              <a:t>Koordinierte Marktwirtschaft </a:t>
            </a:r>
          </a:p>
          <a:p>
            <a:r>
              <a:rPr lang="de-AT" sz="1700" b="1" dirty="0" smtClean="0"/>
              <a:t>i.e., eine Gesellschaftsordnung, in der </a:t>
            </a:r>
          </a:p>
          <a:p>
            <a:r>
              <a:rPr lang="de-AT" sz="1700" b="1" dirty="0" smtClean="0"/>
              <a:t>nicht-marktförmige Institutionen  </a:t>
            </a:r>
          </a:p>
          <a:p>
            <a:r>
              <a:rPr lang="de-AT" sz="1700" b="1" dirty="0" smtClean="0"/>
              <a:t>(Koordination, Netzwerke, </a:t>
            </a:r>
            <a:r>
              <a:rPr lang="de-AT" sz="1700" b="1" dirty="0" err="1" smtClean="0"/>
              <a:t>langfr</a:t>
            </a:r>
            <a:r>
              <a:rPr lang="de-AT" sz="1700" b="1" dirty="0" smtClean="0"/>
              <a:t>. </a:t>
            </a:r>
          </a:p>
          <a:p>
            <a:r>
              <a:rPr lang="de-AT" sz="1700" b="1" dirty="0" smtClean="0"/>
              <a:t>Vertrauen) zentrale Bedeutung haben </a:t>
            </a:r>
          </a:p>
          <a:p>
            <a:r>
              <a:rPr lang="de-AT" sz="1500" dirty="0" smtClean="0"/>
              <a:t>(Hall / </a:t>
            </a:r>
            <a:r>
              <a:rPr lang="de-AT" sz="1500" dirty="0" err="1" smtClean="0"/>
              <a:t>Soskice</a:t>
            </a:r>
            <a:r>
              <a:rPr lang="de-AT" sz="1500" dirty="0" smtClean="0"/>
              <a:t> 2001) </a:t>
            </a:r>
          </a:p>
          <a:p>
            <a:endParaRPr lang="de-AT" sz="1500" dirty="0" smtClean="0"/>
          </a:p>
          <a:p>
            <a:r>
              <a:rPr lang="de-AT" dirty="0" smtClean="0"/>
              <a:t>Österreichische Sozialpartnerschaft</a:t>
            </a:r>
          </a:p>
          <a:p>
            <a:endParaRPr lang="de-AT" sz="1500" dirty="0" smtClean="0"/>
          </a:p>
          <a:p>
            <a:r>
              <a:rPr lang="de-AT" sz="1500" dirty="0" smtClean="0"/>
              <a:t>WKÖ (</a:t>
            </a:r>
            <a:r>
              <a:rPr lang="de-AT" sz="1500" dirty="0" err="1" smtClean="0"/>
              <a:t>Präs</a:t>
            </a:r>
            <a:r>
              <a:rPr lang="de-AT" sz="1500" dirty="0" smtClean="0"/>
              <a:t>. Christoph Leitl)</a:t>
            </a:r>
          </a:p>
          <a:p>
            <a:r>
              <a:rPr lang="de-AT" sz="1500" dirty="0" smtClean="0"/>
              <a:t>AK (</a:t>
            </a:r>
            <a:r>
              <a:rPr lang="de-AT" sz="1500" dirty="0" err="1" smtClean="0"/>
              <a:t>Präs</a:t>
            </a:r>
            <a:r>
              <a:rPr lang="de-AT" sz="1500" dirty="0" smtClean="0"/>
              <a:t>. Rudolf Kaske)</a:t>
            </a:r>
          </a:p>
          <a:p>
            <a:r>
              <a:rPr lang="de-AT" sz="1500" dirty="0" smtClean="0"/>
              <a:t>ÖGB (</a:t>
            </a:r>
            <a:r>
              <a:rPr lang="de-AT" sz="1500" dirty="0" err="1" smtClean="0"/>
              <a:t>Präs</a:t>
            </a:r>
            <a:r>
              <a:rPr lang="de-AT" sz="1500" dirty="0" smtClean="0"/>
              <a:t>. Erich </a:t>
            </a:r>
            <a:r>
              <a:rPr lang="de-AT" sz="1500" dirty="0" err="1" smtClean="0"/>
              <a:t>Foglar</a:t>
            </a:r>
            <a:r>
              <a:rPr lang="de-AT" sz="1500" dirty="0" smtClean="0"/>
              <a:t>)</a:t>
            </a:r>
          </a:p>
          <a:p>
            <a:r>
              <a:rPr lang="de-AT" sz="1500" dirty="0" smtClean="0"/>
              <a:t>LW-Kammer (</a:t>
            </a:r>
            <a:r>
              <a:rPr lang="de-AT" sz="1500" dirty="0" err="1" smtClean="0"/>
              <a:t>Präs</a:t>
            </a:r>
            <a:r>
              <a:rPr lang="de-AT" sz="1500" dirty="0" smtClean="0"/>
              <a:t>. Hermann Schultes)</a:t>
            </a:r>
          </a:p>
          <a:p>
            <a:endParaRPr lang="de-AT" sz="1500" dirty="0"/>
          </a:p>
          <a:p>
            <a:endParaRPr lang="de-AT" sz="1500" dirty="0"/>
          </a:p>
        </p:txBody>
      </p:sp>
    </p:spTree>
    <p:extLst>
      <p:ext uri="{BB962C8B-B14F-4D97-AF65-F5344CB8AC3E}">
        <p14:creationId xmlns:p14="http://schemas.microsoft.com/office/powerpoint/2010/main" val="34181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549322" y="516589"/>
            <a:ext cx="7938194" cy="580693"/>
          </a:xfrm>
        </p:spPr>
        <p:txBody>
          <a:bodyPr/>
          <a:lstStyle/>
          <a:p>
            <a:r>
              <a:rPr lang="en-US" sz="2400" dirty="0" err="1" smtClean="0"/>
              <a:t>Wirkungsbereiche</a:t>
            </a:r>
            <a:r>
              <a:rPr lang="en-US" sz="2400" dirty="0" smtClean="0"/>
              <a:t> der </a:t>
            </a:r>
            <a:r>
              <a:rPr lang="en-US" sz="2400" dirty="0" err="1" smtClean="0"/>
              <a:t>Sozialpartnerschaft</a:t>
            </a:r>
            <a:endParaRPr 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04263" y="1528636"/>
            <a:ext cx="7834962" cy="368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  <a:spcBef>
                <a:spcPts val="200"/>
              </a:spcBef>
              <a:buClr>
                <a:srgbClr val="009900"/>
              </a:buClr>
            </a:pPr>
            <a:endParaRPr lang="de-DE" altLang="de-DE" sz="1600" dirty="0" smtClean="0"/>
          </a:p>
          <a:p>
            <a:pPr>
              <a:buClr>
                <a:srgbClr val="009900"/>
              </a:buClr>
            </a:pPr>
            <a:r>
              <a:rPr lang="de-DE" altLang="de-DE" sz="1600" dirty="0" smtClean="0"/>
              <a:t>Hohe </a:t>
            </a:r>
            <a:r>
              <a:rPr lang="de-DE" altLang="de-DE" sz="1700" dirty="0" smtClean="0"/>
              <a:t>Koordinations- und Abstimmungsbereitschaft der Interessenvertretungen untereinander und enge Verflechtungen mit den politischen Parteien der großen Koalition (SPÖ / ÖVP)</a:t>
            </a:r>
            <a:endParaRPr lang="de-DE" altLang="de-DE" sz="1700" dirty="0"/>
          </a:p>
          <a:p>
            <a:pPr>
              <a:buClr>
                <a:srgbClr val="009900"/>
              </a:buClr>
            </a:pPr>
            <a:endParaRPr lang="de-DE" altLang="de-DE" sz="1700" dirty="0" smtClean="0"/>
          </a:p>
          <a:p>
            <a:pPr>
              <a:spcAft>
                <a:spcPts val="600"/>
              </a:spcAft>
              <a:buClr>
                <a:srgbClr val="009900"/>
              </a:buClr>
            </a:pPr>
            <a:endParaRPr lang="de-DE" altLang="de-DE" sz="1700" dirty="0" smtClean="0"/>
          </a:p>
          <a:p>
            <a:pPr>
              <a:spcAft>
                <a:spcPts val="600"/>
              </a:spcAft>
              <a:buClr>
                <a:srgbClr val="009900"/>
              </a:buClr>
            </a:pPr>
            <a:r>
              <a:rPr lang="de-DE" altLang="de-DE" sz="1600" dirty="0" smtClean="0"/>
              <a:t>- </a:t>
            </a:r>
            <a:r>
              <a:rPr lang="de-DE" altLang="de-DE" sz="1600" dirty="0"/>
              <a:t>Sozialpartnerschaft in der Makropolitik</a:t>
            </a:r>
          </a:p>
          <a:p>
            <a:pPr>
              <a:spcAft>
                <a:spcPts val="600"/>
              </a:spcAft>
              <a:buClr>
                <a:srgbClr val="009900"/>
              </a:buClr>
            </a:pPr>
            <a:r>
              <a:rPr lang="de-DE" altLang="de-DE" sz="1600" dirty="0" smtClean="0"/>
              <a:t>- Tarifautonomie; Lohnpolitik</a:t>
            </a:r>
            <a:endParaRPr lang="de-DE" altLang="de-DE" sz="1600" dirty="0"/>
          </a:p>
          <a:p>
            <a:pPr>
              <a:spcAft>
                <a:spcPts val="600"/>
              </a:spcAft>
              <a:buClr>
                <a:srgbClr val="009900"/>
              </a:buClr>
            </a:pPr>
            <a:r>
              <a:rPr lang="de-DE" altLang="de-DE" sz="1600" dirty="0" smtClean="0"/>
              <a:t>- </a:t>
            </a:r>
            <a:r>
              <a:rPr lang="de-DE" altLang="de-DE" sz="1600" dirty="0"/>
              <a:t>Duales System der Interessenvertretung</a:t>
            </a:r>
          </a:p>
          <a:p>
            <a:pPr>
              <a:spcAft>
                <a:spcPts val="600"/>
              </a:spcAft>
              <a:buClr>
                <a:srgbClr val="009900"/>
              </a:buClr>
            </a:pPr>
            <a:r>
              <a:rPr lang="de-DE" altLang="de-DE" sz="1600" dirty="0" smtClean="0"/>
              <a:t>- </a:t>
            </a:r>
            <a:r>
              <a:rPr lang="de-DE" altLang="de-DE" sz="1600" dirty="0"/>
              <a:t>Betriebliche </a:t>
            </a:r>
            <a:r>
              <a:rPr lang="de-DE" altLang="de-DE" sz="1600" dirty="0" smtClean="0"/>
              <a:t>Mitbestimmung  </a:t>
            </a:r>
            <a:endParaRPr lang="de-DE" altLang="de-DE" sz="1600" dirty="0"/>
          </a:p>
          <a:p>
            <a:endParaRPr lang="de-AT" sz="1500" dirty="0"/>
          </a:p>
          <a:p>
            <a:endParaRPr lang="de-AT" sz="15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359" y="2974249"/>
            <a:ext cx="338455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3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Herausforderung</a:t>
            </a:r>
            <a:r>
              <a:rPr lang="en-US" sz="2800" dirty="0" smtClean="0"/>
              <a:t> I: 2000-2006 ÖVP/FPÖ-BZÖ </a:t>
            </a:r>
            <a:r>
              <a:rPr lang="en-US" sz="2800" dirty="0" err="1" smtClean="0"/>
              <a:t>Regierung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hteck 4"/>
          <p:cNvSpPr/>
          <p:nvPr/>
        </p:nvSpPr>
        <p:spPr>
          <a:xfrm>
            <a:off x="581407" y="1530125"/>
            <a:ext cx="8370089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Abb. 1 –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Streikstatistik </a:t>
            </a:r>
            <a:r>
              <a:rPr lang="de-AT" sz="1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(ÖGB 2015)</a:t>
            </a:r>
            <a:endParaRPr lang="de-DE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472698082"/>
              </p:ext>
            </p:extLst>
          </p:nvPr>
        </p:nvGraphicFramePr>
        <p:xfrm>
          <a:off x="581406" y="2051316"/>
          <a:ext cx="7253557" cy="341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46887" y="5321894"/>
            <a:ext cx="9091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1500" dirty="0" smtClean="0">
                <a:latin typeface="+mn-lt"/>
              </a:rPr>
              <a:t>2003: größter Streik seit Gründung der 2. Republik 1945, ÖGB reagiert auf die Regierungspläne der ÖVP/FPÖ-BZÖ Koalitionsregierung zur radikalen Pensionsreform, Sozialpartnerschaft wurde ausgeschaltet („Speed </a:t>
            </a:r>
            <a:r>
              <a:rPr lang="de-AT" sz="1500" dirty="0" err="1" smtClean="0">
                <a:latin typeface="+mn-lt"/>
              </a:rPr>
              <a:t>kills</a:t>
            </a:r>
            <a:r>
              <a:rPr lang="de-AT" sz="1500" dirty="0" smtClean="0">
                <a:latin typeface="+mn-lt"/>
              </a:rPr>
              <a:t>“)   </a:t>
            </a:r>
          </a:p>
        </p:txBody>
      </p:sp>
    </p:spTree>
    <p:extLst>
      <p:ext uri="{BB962C8B-B14F-4D97-AF65-F5344CB8AC3E}">
        <p14:creationId xmlns:p14="http://schemas.microsoft.com/office/powerpoint/2010/main" val="37776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407" y="6333423"/>
            <a:ext cx="843132" cy="327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Herausforderung</a:t>
            </a:r>
            <a:r>
              <a:rPr lang="en-US" sz="2800" dirty="0" smtClean="0"/>
              <a:t> I: 2000-2006 ÖVP/FPÖ-BZÖ </a:t>
            </a:r>
            <a:r>
              <a:rPr lang="en-US" sz="2800" dirty="0" err="1" smtClean="0"/>
              <a:t>Regierung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hteck 4"/>
          <p:cNvSpPr/>
          <p:nvPr/>
        </p:nvSpPr>
        <p:spPr>
          <a:xfrm>
            <a:off x="581407" y="1530125"/>
            <a:ext cx="83700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Abb.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Gewerk. Organisationsgrad (aktiv Beschäftigte) </a:t>
            </a:r>
            <a:r>
              <a:rPr lang="de-AT" sz="1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(ICTWSS Database 2013)</a:t>
            </a:r>
            <a:endParaRPr lang="de-DE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410678306"/>
              </p:ext>
            </p:extLst>
          </p:nvPr>
        </p:nvGraphicFramePr>
        <p:xfrm>
          <a:off x="698913" y="2071925"/>
          <a:ext cx="725155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9566" y="5517453"/>
            <a:ext cx="8659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1500" dirty="0" smtClean="0">
                <a:latin typeface="+mn-lt"/>
              </a:rPr>
              <a:t>Abnehmender Trend der ehemaligen Massengewerkschaft ÖGB besonders stark ausgeprägt</a:t>
            </a:r>
          </a:p>
          <a:p>
            <a:pPr algn="l"/>
            <a:r>
              <a:rPr lang="de-AT" sz="1500" dirty="0" smtClean="0">
                <a:latin typeface="+mn-lt"/>
              </a:rPr>
              <a:t>Neben dem Sektorenwandel von der Industrie- zur Dienstleistungsgesellschaft hat die fehlende Mitgliederorientierung dazu beigetragen.  </a:t>
            </a:r>
          </a:p>
          <a:p>
            <a:pPr algn="l"/>
            <a:endParaRPr lang="de-AT" sz="800" dirty="0" smtClean="0">
              <a:latin typeface="+mn-lt"/>
            </a:endParaRPr>
          </a:p>
          <a:p>
            <a:pPr algn="l"/>
            <a:r>
              <a:rPr lang="de-AT" sz="1500" dirty="0" smtClean="0">
                <a:latin typeface="+mn-lt"/>
              </a:rPr>
              <a:t>Zusätzliche Verstärker: BAWAG Skandal 2006 (verlustreiche Karibikgeschäfte der gewerkschaftseigenen Bank und Abwicklung) hat zu massivem Vertrauensverlust beigetragen</a:t>
            </a:r>
          </a:p>
        </p:txBody>
      </p:sp>
    </p:spTree>
    <p:extLst>
      <p:ext uri="{BB962C8B-B14F-4D97-AF65-F5344CB8AC3E}">
        <p14:creationId xmlns:p14="http://schemas.microsoft.com/office/powerpoint/2010/main" val="76699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407" y="6333423"/>
            <a:ext cx="843132" cy="327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Herausforderung</a:t>
            </a:r>
            <a:r>
              <a:rPr lang="en-US" sz="2800" dirty="0" smtClean="0"/>
              <a:t> I: 2000-2006 ÖVP/FPÖ-BZÖ </a:t>
            </a:r>
            <a:r>
              <a:rPr lang="en-US" sz="2800" dirty="0" err="1" smtClean="0"/>
              <a:t>Regierung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hteck 4"/>
          <p:cNvSpPr/>
          <p:nvPr/>
        </p:nvSpPr>
        <p:spPr>
          <a:xfrm>
            <a:off x="581407" y="1636000"/>
            <a:ext cx="83700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Abb. 3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Kollektivvertragliche Deckungsrate </a:t>
            </a:r>
            <a:r>
              <a:rPr lang="de-AT" sz="1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(ICTWSS Database 2016)</a:t>
            </a:r>
            <a:endParaRPr lang="de-DE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Diagramm 15" title="Kollektivvertragliche Deckungsrate (nur aktiv Beschäftigte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009625"/>
              </p:ext>
            </p:extLst>
          </p:nvPr>
        </p:nvGraphicFramePr>
        <p:xfrm>
          <a:off x="741145" y="2046882"/>
          <a:ext cx="7584708" cy="298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29566" y="5517453"/>
            <a:ext cx="8659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1500" dirty="0" smtClean="0">
                <a:latin typeface="+mn-lt"/>
              </a:rPr>
              <a:t>Kontra-intuitiver Zusammenhang: abnehmende gewerkschaftliche Mitgliederzahlen, aber gleichbleibender bis leicht ansteigender Trend im kollektivvertraglichen Deckungsgrad?</a:t>
            </a:r>
          </a:p>
          <a:p>
            <a:pPr algn="l"/>
            <a:r>
              <a:rPr lang="de-AT" sz="1500" dirty="0" smtClean="0">
                <a:solidFill>
                  <a:srgbClr val="0070C0"/>
                </a:solidFill>
                <a:latin typeface="+mn-lt"/>
              </a:rPr>
              <a:t>Erklärung? </a:t>
            </a:r>
          </a:p>
          <a:p>
            <a:pPr algn="l"/>
            <a:r>
              <a:rPr lang="de-AT" sz="1500" dirty="0" smtClean="0">
                <a:latin typeface="+mn-lt"/>
              </a:rPr>
              <a:t>Hohe Ausstattung mit „institutioneller Macht“ kompensiert geringe Organisationsmacht </a:t>
            </a:r>
            <a:r>
              <a:rPr lang="de-AT" sz="1300" dirty="0" smtClean="0">
                <a:latin typeface="+mn-lt"/>
              </a:rPr>
              <a:t>(</a:t>
            </a:r>
            <a:r>
              <a:rPr lang="de-AT" sz="1300" dirty="0" err="1" smtClean="0">
                <a:latin typeface="+mn-lt"/>
              </a:rPr>
              <a:t>Pernicka</a:t>
            </a:r>
            <a:r>
              <a:rPr lang="de-AT" sz="1300" dirty="0" smtClean="0">
                <a:latin typeface="+mn-lt"/>
              </a:rPr>
              <a:t>/Stern 2011)</a:t>
            </a:r>
            <a:endParaRPr lang="de-AT" sz="1500" dirty="0" smtClean="0">
              <a:latin typeface="+mn-lt"/>
            </a:endParaRPr>
          </a:p>
          <a:p>
            <a:pPr algn="l"/>
            <a:r>
              <a:rPr lang="de-AT" altLang="de-DE" sz="1500" dirty="0" smtClean="0">
                <a:latin typeface="+mn-lt"/>
              </a:rPr>
              <a:t>Konfliktarbeit </a:t>
            </a:r>
            <a:r>
              <a:rPr lang="de-AT" altLang="de-DE" sz="1500" dirty="0">
                <a:latin typeface="+mn-lt"/>
              </a:rPr>
              <a:t>der Gewerkschaften und „normative Kraft des Faktischen“ – normative Sogwirkung der österreichischen Arbeitsbeziehungen in der Tarifpolitik</a:t>
            </a:r>
          </a:p>
          <a:p>
            <a:pPr algn="l"/>
            <a:endParaRPr lang="de-AT" sz="15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2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407" y="6333423"/>
            <a:ext cx="843132" cy="327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Herausforderung</a:t>
            </a:r>
            <a:r>
              <a:rPr lang="en-US" sz="2800" dirty="0" smtClean="0"/>
              <a:t> I: 2000-2006 ÖVP/FPÖ-BZÖ </a:t>
            </a:r>
            <a:r>
              <a:rPr lang="en-US" sz="2800" dirty="0" err="1" smtClean="0"/>
              <a:t>Regierung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7621" y="4206333"/>
            <a:ext cx="85694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1800" dirty="0" smtClean="0">
                <a:solidFill>
                  <a:srgbClr val="0070C0"/>
                </a:solidFill>
                <a:latin typeface="+mn-lt"/>
              </a:rPr>
              <a:t>Verhältnis zwischen Regierung, Arbeitgeber- und Arbeitnehmerverbänden</a:t>
            </a:r>
          </a:p>
          <a:p>
            <a:pPr algn="l"/>
            <a:endParaRPr lang="de-AT" sz="1500" dirty="0" smtClean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600" dirty="0" smtClean="0">
                <a:latin typeface="+mn-lt"/>
              </a:rPr>
              <a:t>Nach einer weitgehenden Ausschaltung der parlamentarischen Sozialpartnerschaft (NICHT der Kollektivvertragsverhandlungen in der Lohnpolitik) zwischen 2000-2006 </a:t>
            </a: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endParaRPr lang="de-AT" sz="1600" dirty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600" dirty="0" smtClean="0">
                <a:latin typeface="+mn-lt"/>
              </a:rPr>
              <a:t>(Wieder-)Aktivierung der personellen Verflechtungen und Abstimmungen zwischen SPÖ (2007 Regierung Gusenbauer und seit 2008 Regierung Faymann I) und Gewerkschaften / AK</a:t>
            </a:r>
            <a:r>
              <a:rPr lang="de-AT" sz="1600" dirty="0">
                <a:latin typeface="+mn-lt"/>
              </a:rPr>
              <a:t> </a:t>
            </a:r>
            <a:r>
              <a:rPr lang="de-AT" sz="1500" dirty="0" smtClean="0">
                <a:latin typeface="+mn-lt"/>
              </a:rPr>
              <a:t>(</a:t>
            </a:r>
            <a:r>
              <a:rPr lang="de-AT" sz="1500" dirty="0" err="1" smtClean="0">
                <a:latin typeface="+mn-lt"/>
              </a:rPr>
              <a:t>Tálos</a:t>
            </a:r>
            <a:r>
              <a:rPr lang="de-AT" sz="1500" dirty="0" smtClean="0">
                <a:latin typeface="+mn-lt"/>
              </a:rPr>
              <a:t> 2008, </a:t>
            </a:r>
            <a:r>
              <a:rPr lang="de-AT" sz="1500" dirty="0" err="1" smtClean="0">
                <a:latin typeface="+mn-lt"/>
              </a:rPr>
              <a:t>Karlhofer</a:t>
            </a:r>
            <a:r>
              <a:rPr lang="de-AT" sz="1500" dirty="0" smtClean="0">
                <a:latin typeface="+mn-lt"/>
              </a:rPr>
              <a:t> 2010)</a:t>
            </a: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endParaRPr lang="de-AT" sz="1500" dirty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600" dirty="0" smtClean="0">
                <a:latin typeface="+mn-lt"/>
              </a:rPr>
              <a:t>Wiederbelebung der Tradition, dass ÖGB Präsident zum Sozialminister/in ernannt wird (Rudolf </a:t>
            </a:r>
            <a:r>
              <a:rPr lang="de-AT" sz="1600" dirty="0" err="1" smtClean="0">
                <a:latin typeface="+mn-lt"/>
              </a:rPr>
              <a:t>Hundsdorfer</a:t>
            </a:r>
            <a:r>
              <a:rPr lang="de-AT" sz="1600" dirty="0" smtClean="0">
                <a:latin typeface="+mn-lt"/>
              </a:rPr>
              <a:t>) </a:t>
            </a:r>
            <a:r>
              <a:rPr lang="de-AT" sz="1600" dirty="0">
                <a:latin typeface="+mn-lt"/>
              </a:rPr>
              <a:t>durch Regierung Faymann </a:t>
            </a:r>
            <a:endParaRPr lang="de-AT" sz="1600" dirty="0" smtClean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endParaRPr lang="de-AT" sz="1500" dirty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500" dirty="0" smtClean="0">
                <a:latin typeface="+mn-lt"/>
              </a:rPr>
              <a:t>Bad </a:t>
            </a:r>
            <a:r>
              <a:rPr lang="de-AT" sz="1500" dirty="0" err="1" smtClean="0">
                <a:latin typeface="+mn-lt"/>
              </a:rPr>
              <a:t>Ischler</a:t>
            </a:r>
            <a:r>
              <a:rPr lang="de-AT" sz="1500" dirty="0" smtClean="0">
                <a:latin typeface="+mn-lt"/>
              </a:rPr>
              <a:t> Deklaration der Sozialpartner 2006 und jährliches Dialogforum als ausdrückliches Bekenntnis zur kooperativen Zusammenarbeit von WKÖ, ÖGB, AK, </a:t>
            </a:r>
            <a:r>
              <a:rPr lang="de-AT" sz="1500" dirty="0" err="1" smtClean="0">
                <a:latin typeface="+mn-lt"/>
              </a:rPr>
              <a:t>Präko</a:t>
            </a:r>
            <a:r>
              <a:rPr lang="de-AT" sz="1500" dirty="0" smtClean="0">
                <a:latin typeface="+mn-lt"/>
              </a:rPr>
              <a:t> der LW-Kammern</a:t>
            </a: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endParaRPr lang="de-AT" sz="1500" dirty="0" smtClean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500" dirty="0" smtClean="0">
                <a:latin typeface="+mn-lt"/>
              </a:rPr>
              <a:t>Beispiel für erfolgreiche sozialpartnerschaftliche Politikgestaltung - Rot-Weiß-Rot Karte und L</a:t>
            </a:r>
            <a:r>
              <a:rPr lang="de-DE" sz="1500" dirty="0" err="1" smtClean="0">
                <a:latin typeface="+mn-lt"/>
              </a:rPr>
              <a:t>ohn</a:t>
            </a:r>
            <a:r>
              <a:rPr lang="de-DE" sz="1500" dirty="0" smtClean="0">
                <a:latin typeface="+mn-lt"/>
              </a:rPr>
              <a:t>- </a:t>
            </a:r>
            <a:r>
              <a:rPr lang="de-DE" sz="1500" dirty="0">
                <a:latin typeface="+mn-lt"/>
              </a:rPr>
              <a:t>und </a:t>
            </a:r>
            <a:r>
              <a:rPr lang="de-DE" sz="1500" dirty="0" smtClean="0">
                <a:latin typeface="+mn-lt"/>
              </a:rPr>
              <a:t>Sozialdumping-Bekämpfungsgesetz 2011 (Krings 2013) </a:t>
            </a: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endParaRPr lang="de-DE" sz="1500" dirty="0">
              <a:latin typeface="+mn-lt"/>
            </a:endParaRPr>
          </a:p>
          <a:p>
            <a:pPr marL="285750" indent="-285750" algn="l">
              <a:buSzPct val="200000"/>
              <a:buFont typeface="Wingdings" panose="05000000000000000000" pitchFamily="2" charset="2"/>
              <a:buChar char="§"/>
            </a:pPr>
            <a:r>
              <a:rPr lang="de-AT" sz="1500" dirty="0" smtClean="0">
                <a:solidFill>
                  <a:srgbClr val="0070C0"/>
                </a:solidFill>
                <a:latin typeface="+mn-lt"/>
              </a:rPr>
              <a:t>ABER – generelle Einschränkung des Handlungsspielraums, da zentrale wirtschaftspolitische und einige sozial- und arbeitspolitische Belange nicht mehr auf nationaler Ebene entschieden werden</a:t>
            </a:r>
          </a:p>
          <a:p>
            <a:pPr marL="285750" indent="-285750" algn="l">
              <a:buFontTx/>
              <a:buChar char="-"/>
            </a:pPr>
            <a:endParaRPr lang="de-AT" sz="1500" dirty="0">
              <a:latin typeface="+mn-lt"/>
            </a:endParaRPr>
          </a:p>
          <a:p>
            <a:pPr marL="285750" indent="-285750" algn="l">
              <a:buFontTx/>
              <a:buChar char="-"/>
            </a:pPr>
            <a:endParaRPr lang="de-AT" sz="1600" dirty="0" smtClean="0">
              <a:latin typeface="Cambria" panose="02040503050406030204" pitchFamily="18" charset="0"/>
            </a:endParaRPr>
          </a:p>
          <a:p>
            <a:pPr marL="285750" indent="-285750" algn="l">
              <a:buFontTx/>
              <a:buChar char="-"/>
            </a:pPr>
            <a:endParaRPr lang="de-AT" sz="1600" dirty="0">
              <a:latin typeface="Cambria" panose="02040503050406030204" pitchFamily="18" charset="0"/>
            </a:endParaRPr>
          </a:p>
          <a:p>
            <a:pPr marL="285750" indent="-285750" algn="l">
              <a:buFontTx/>
              <a:buChar char="-"/>
            </a:pPr>
            <a:endParaRPr lang="de-AT" sz="1600" dirty="0" smtClean="0">
              <a:latin typeface="Cambria" panose="02040503050406030204" pitchFamily="18" charset="0"/>
            </a:endParaRPr>
          </a:p>
          <a:p>
            <a:pPr marL="285750" indent="-285750" algn="l">
              <a:buFontTx/>
              <a:buChar char="-"/>
            </a:pPr>
            <a:endParaRPr lang="de-AT" sz="18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KRISENKORPORATISMUS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Erolgsmodell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5" name="Rechteck 4"/>
          <p:cNvSpPr/>
          <p:nvPr/>
        </p:nvSpPr>
        <p:spPr>
          <a:xfrm>
            <a:off x="581407" y="1703375"/>
            <a:ext cx="83700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Abb.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de-AT" dirty="0">
                <a:ea typeface="Calibri" panose="020F0502020204030204" pitchFamily="34" charset="0"/>
                <a:cs typeface="Times New Roman" panose="02020603050405020304" pitchFamily="18" charset="0"/>
              </a:rPr>
              <a:t>– Arbeitslosenraten ausgewählter Länder der Eurozone </a:t>
            </a:r>
            <a:r>
              <a:rPr lang="de-A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(15-74 Jahre)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272900" y="5919530"/>
            <a:ext cx="3940438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AT" sz="1400" dirty="0">
                <a:ea typeface="Calibri" panose="020F0502020204030204" pitchFamily="34" charset="0"/>
                <a:cs typeface="Times New Roman" panose="02020603050405020304" pitchFamily="18" charset="0"/>
              </a:rPr>
              <a:t>Quelle: </a:t>
            </a:r>
            <a:r>
              <a:rPr lang="de-AT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Eurostat</a:t>
            </a:r>
            <a:r>
              <a:rPr lang="de-AT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2014 (Datenzugriff 2.12.2014) </a:t>
            </a:r>
            <a:endParaRPr lang="de-D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09" y="2294972"/>
            <a:ext cx="8862551" cy="344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2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owerpoint_Vorlage_JKU_Arial_DE_V2-1">
  <a:themeElements>
    <a:clrScheme name="JKU">
      <a:dk1>
        <a:srgbClr val="000000"/>
      </a:dk1>
      <a:lt1>
        <a:sysClr val="window" lastClr="FFFFFF"/>
      </a:lt1>
      <a:dk2>
        <a:srgbClr val="7D828C"/>
      </a:dk2>
      <a:lt2>
        <a:srgbClr val="0078AA"/>
      </a:lt2>
      <a:accent1>
        <a:srgbClr val="64B4BE"/>
      </a:accent1>
      <a:accent2>
        <a:srgbClr val="E6C323"/>
      </a:accent2>
      <a:accent3>
        <a:srgbClr val="C3D74B"/>
      </a:accent3>
      <a:accent4>
        <a:srgbClr val="73B455"/>
      </a:accent4>
      <a:accent5>
        <a:srgbClr val="914B82"/>
      </a:accent5>
      <a:accent6>
        <a:srgbClr val="CD5A5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orlage Arial DE emf" id="{D9E34FFE-36AA-4CD0-801B-BDEBDD2570B6}" vid="{860872D5-5445-4D5C-A1F2-6EA6BFDB76B2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Powerpoint_Vorlage_JKU_Arial_DE_V2-1</Template>
  <TotalTime>0</TotalTime>
  <Words>1174</Words>
  <Application>Microsoft Office PowerPoint</Application>
  <PresentationFormat>Bildschirmpräsentation (4:3)</PresentationFormat>
  <Paragraphs>153</Paragraphs>
  <Slides>16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Powerpoint_Vorlage_JKU_Arial_DE_V2-1</vt:lpstr>
      <vt:lpstr>Austrokorporatismus  bis zur Finanz- und Eurokrise</vt:lpstr>
      <vt:lpstr>Agenda</vt:lpstr>
      <vt:lpstr>Austrokorporatismus / Koordinierte Marktwirtschaft</vt:lpstr>
      <vt:lpstr>Wirkungsbereiche der Sozialpartnerschaft</vt:lpstr>
      <vt:lpstr>Herausforderung I: 2000-2006 ÖVP/FPÖ-BZÖ Regierung </vt:lpstr>
      <vt:lpstr>Herausforderung I: 2000-2006 ÖVP/FPÖ-BZÖ Regierung </vt:lpstr>
      <vt:lpstr>Herausforderung I: 2000-2006 ÖVP/FPÖ-BZÖ Regierung </vt:lpstr>
      <vt:lpstr>Herausforderung I: 2000-2006 ÖVP/FPÖ-BZÖ Regierung </vt:lpstr>
      <vt:lpstr>KRISENKORPORATISMUS als Erolgsmodell?</vt:lpstr>
      <vt:lpstr>KRISENKORPORATISMUS als Erolgsmodell?</vt:lpstr>
      <vt:lpstr>Vom keynesianischen zum Angebotsorientierten Korporatismus</vt:lpstr>
      <vt:lpstr>Europäische Zins- und Währungs-politik, aber Nationale Haushalts- und Lohnpolitik</vt:lpstr>
      <vt:lpstr>LohnStückkosten - Spaltung zwischen Zentrum UND PeripheriE</vt:lpstr>
      <vt:lpstr>Überwindung der doppelten Dualisierung?</vt:lpstr>
      <vt:lpstr>Literatur</vt:lpstr>
      <vt:lpstr>Literatur forts.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Kapfer Bernhard</dc:creator>
  <cp:lastModifiedBy>Pernicka Susanne</cp:lastModifiedBy>
  <cp:revision>425</cp:revision>
  <cp:lastPrinted>2015-11-19T13:17:14Z</cp:lastPrinted>
  <dcterms:created xsi:type="dcterms:W3CDTF">2015-11-04T12:36:03Z</dcterms:created>
  <dcterms:modified xsi:type="dcterms:W3CDTF">2016-11-07T08:00:52Z</dcterms:modified>
</cp:coreProperties>
</file>