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tags/tag95.xml" ContentType="application/vnd.openxmlformats-officedocument.presentationml.tags+xml"/>
  <Override PartName="/ppt/notesSlides/notesSlide1.xml" ContentType="application/vnd.openxmlformats-officedocument.presentationml.notesSlide+xml"/>
  <Override PartName="/ppt/tags/tag96.xml" ContentType="application/vnd.openxmlformats-officedocument.presentationml.tags+xml"/>
  <Override PartName="/ppt/notesSlides/notesSlide2.xml" ContentType="application/vnd.openxmlformats-officedocument.presentationml.notesSlide+xml"/>
  <Override PartName="/ppt/tags/tag97.xml" ContentType="application/vnd.openxmlformats-officedocument.presentationml.tags+xml"/>
  <Override PartName="/ppt/notesSlides/notesSlide3.xml" ContentType="application/vnd.openxmlformats-officedocument.presentationml.notesSlide+xml"/>
  <Override PartName="/ppt/tags/tag98.xml" ContentType="application/vnd.openxmlformats-officedocument.presentationml.tags+xml"/>
  <Override PartName="/ppt/notesSlides/notesSlide4.xml" ContentType="application/vnd.openxmlformats-officedocument.presentationml.notesSlide+xml"/>
  <Override PartName="/ppt/tags/tag99.xml" ContentType="application/vnd.openxmlformats-officedocument.presentationml.tags+xml"/>
  <Override PartName="/ppt/notesSlides/notesSlide5.xml" ContentType="application/vnd.openxmlformats-officedocument.presentationml.notesSlide+xml"/>
  <Override PartName="/ppt/tags/tag100.xml" ContentType="application/vnd.openxmlformats-officedocument.presentationml.tags+xml"/>
  <Override PartName="/ppt/notesSlides/notesSlide6.xml" ContentType="application/vnd.openxmlformats-officedocument.presentationml.notesSlide+xml"/>
  <Override PartName="/ppt/tags/tag101.xml" ContentType="application/vnd.openxmlformats-officedocument.presentationml.tags+xml"/>
  <Override PartName="/ppt/notesSlides/notesSlide7.xml" ContentType="application/vnd.openxmlformats-officedocument.presentationml.notesSlide+xml"/>
  <Override PartName="/ppt/tags/tag102.xml" ContentType="application/vnd.openxmlformats-officedocument.presentationml.tags+xml"/>
  <Override PartName="/ppt/notesSlides/notesSlide8.xml" ContentType="application/vnd.openxmlformats-officedocument.presentationml.notesSlide+xml"/>
  <Override PartName="/ppt/tags/tag103.xml" ContentType="application/vnd.openxmlformats-officedocument.presentationml.tags+xml"/>
  <Override PartName="/ppt/notesSlides/notesSlide9.xml" ContentType="application/vnd.openxmlformats-officedocument.presentationml.notesSlide+xml"/>
  <Override PartName="/ppt/tags/tag10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5.xml" ContentType="application/vnd.openxmlformats-officedocument.presentationml.tags+xml"/>
  <Override PartName="/ppt/notesSlides/notesSlide12.xml" ContentType="application/vnd.openxmlformats-officedocument.presentationml.notesSlide+xml"/>
  <Override PartName="/ppt/tags/tag106.xml" ContentType="application/vnd.openxmlformats-officedocument.presentationml.tags+xml"/>
  <Override PartName="/ppt/notesSlides/notesSlide13.xml" ContentType="application/vnd.openxmlformats-officedocument.presentationml.notesSlide+xml"/>
  <Override PartName="/ppt/tags/tag10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8.xml" ContentType="application/vnd.openxmlformats-officedocument.presentationml.tags+xml"/>
  <Override PartName="/ppt/notesSlides/notesSlide1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4"/>
    <p:sldMasterId id="2147483919" r:id="rId5"/>
    <p:sldMasterId id="2147483803" r:id="rId6"/>
    <p:sldMasterId id="2147483797" r:id="rId7"/>
    <p:sldMasterId id="2147483726" r:id="rId8"/>
    <p:sldMasterId id="2147483809" r:id="rId9"/>
    <p:sldMasterId id="2147483815" r:id="rId10"/>
    <p:sldMasterId id="2147483821" r:id="rId11"/>
    <p:sldMasterId id="2147483845" r:id="rId12"/>
    <p:sldMasterId id="2147483827" r:id="rId13"/>
    <p:sldMasterId id="2147483882" r:id="rId14"/>
    <p:sldMasterId id="2147483839" r:id="rId15"/>
    <p:sldMasterId id="2147483964" r:id="rId16"/>
    <p:sldMasterId id="2147483973" r:id="rId17"/>
  </p:sldMasterIdLst>
  <p:notesMasterIdLst>
    <p:notesMasterId r:id="rId35"/>
  </p:notesMasterIdLst>
  <p:handoutMasterIdLst>
    <p:handoutMasterId r:id="rId36"/>
  </p:handoutMasterIdLst>
  <p:sldIdLst>
    <p:sldId id="256" r:id="rId18"/>
    <p:sldId id="259" r:id="rId19"/>
    <p:sldId id="313" r:id="rId20"/>
    <p:sldId id="305" r:id="rId21"/>
    <p:sldId id="306" r:id="rId22"/>
    <p:sldId id="303" r:id="rId23"/>
    <p:sldId id="307" r:id="rId24"/>
    <p:sldId id="308" r:id="rId25"/>
    <p:sldId id="309" r:id="rId26"/>
    <p:sldId id="310" r:id="rId27"/>
    <p:sldId id="299" r:id="rId28"/>
    <p:sldId id="311" r:id="rId29"/>
    <p:sldId id="312" r:id="rId30"/>
    <p:sldId id="282" r:id="rId31"/>
    <p:sldId id="296" r:id="rId32"/>
    <p:sldId id="265" r:id="rId33"/>
    <p:sldId id="287" r:id="rId34"/>
  </p:sldIdLst>
  <p:sldSz cx="12192000" cy="6858000"/>
  <p:notesSz cx="6742113" cy="9872663"/>
  <p:custDataLst>
    <p:tags r:id="rId3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36BCA48-A150-4D1B-A377-1AE4647B2C53}">
          <p14:sldIdLst>
            <p14:sldId id="256"/>
            <p14:sldId id="259"/>
            <p14:sldId id="313"/>
            <p14:sldId id="305"/>
            <p14:sldId id="306"/>
            <p14:sldId id="303"/>
            <p14:sldId id="307"/>
            <p14:sldId id="308"/>
            <p14:sldId id="309"/>
            <p14:sldId id="310"/>
            <p14:sldId id="299"/>
            <p14:sldId id="311"/>
            <p14:sldId id="312"/>
            <p14:sldId id="282"/>
            <p14:sldId id="296"/>
            <p14:sldId id="265"/>
            <p14:sldId id="287"/>
          </p14:sldIdLst>
        </p14:section>
      </p14:sectionLst>
    </p:ext>
    <p:ext uri="{EFAFB233-063F-42B5-8137-9DF3F51BA10A}">
      <p15:sldGuideLst xmlns:p15="http://schemas.microsoft.com/office/powerpoint/2012/main">
        <p15:guide id="3" orient="horz" pos="663">
          <p15:clr>
            <a:srgbClr val="A4A3A4"/>
          </p15:clr>
        </p15:guide>
        <p15:guide id="4" orient="horz" pos="4065">
          <p15:clr>
            <a:srgbClr val="A4A3A4"/>
          </p15:clr>
        </p15:guide>
        <p15:guide id="5" pos="166">
          <p15:clr>
            <a:srgbClr val="A4A3A4"/>
          </p15:clr>
        </p15:guide>
        <p15:guide id="6" pos="7514">
          <p15:clr>
            <a:srgbClr val="A4A3A4"/>
          </p15:clr>
        </p15:guide>
        <p15:guide id="10" pos="3931">
          <p15:clr>
            <a:srgbClr val="A4A3A4"/>
          </p15:clr>
        </p15:guide>
        <p15:guide id="11" pos="7378">
          <p15:clr>
            <a:srgbClr val="A4A3A4"/>
          </p15:clr>
        </p15:guide>
        <p15:guide id="12" pos="3613">
          <p15:clr>
            <a:srgbClr val="A4A3A4"/>
          </p15:clr>
        </p15:guide>
        <p15:guide id="13" pos="2366">
          <p15:clr>
            <a:srgbClr val="A4A3A4"/>
          </p15:clr>
        </p15:guide>
        <p15:guide id="14" pos="2683">
          <p15:clr>
            <a:srgbClr val="A4A3A4"/>
          </p15:clr>
        </p15:guide>
        <p15:guide id="15" pos="2525">
          <p15:clr>
            <a:srgbClr val="A4A3A4"/>
          </p15:clr>
        </p15:guide>
        <p15:guide id="16" pos="5019">
          <p15:clr>
            <a:srgbClr val="A4A3A4"/>
          </p15:clr>
        </p15:guide>
        <p15:guide id="17" pos="4861">
          <p15:clr>
            <a:srgbClr val="A4A3A4"/>
          </p15:clr>
        </p15:guide>
        <p15:guide id="18" pos="5178">
          <p15:clr>
            <a:srgbClr val="A4A3A4"/>
          </p15:clr>
        </p15:guide>
        <p15:guide id="19" pos="3772">
          <p15:clr>
            <a:srgbClr val="A4A3A4"/>
          </p15:clr>
        </p15:guide>
        <p15:guide id="20" pos="5654">
          <p15:clr>
            <a:srgbClr val="A4A3A4"/>
          </p15:clr>
        </p15:guide>
        <p15:guide id="21" pos="5496">
          <p15:clr>
            <a:srgbClr val="A4A3A4"/>
          </p15:clr>
        </p15:guide>
        <p15:guide id="22" pos="5813">
          <p15:clr>
            <a:srgbClr val="A4A3A4"/>
          </p15:clr>
        </p15:guide>
        <p15:guide id="23" pos="1890">
          <p15:clr>
            <a:srgbClr val="A4A3A4"/>
          </p15:clr>
        </p15:guide>
        <p15:guide id="24" pos="1731">
          <p15:clr>
            <a:srgbClr val="A4A3A4"/>
          </p15:clr>
        </p15:guide>
        <p15:guide id="25" pos="2048">
          <p15:clr>
            <a:srgbClr val="A4A3A4"/>
          </p15:clr>
        </p15:guide>
        <p15:guide id="27" orient="horz" pos="482">
          <p15:clr>
            <a:srgbClr val="A4A3A4"/>
          </p15:clr>
        </p15:guide>
        <p15:guide id="28" orient="horz" pos="4319">
          <p15:clr>
            <a:srgbClr val="A4A3A4"/>
          </p15:clr>
        </p15:guide>
        <p15:guide id="29">
          <p15:clr>
            <a:srgbClr val="A4A3A4"/>
          </p15:clr>
        </p15:guide>
        <p15:guide id="30" orient="horz" pos="572">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24" clrIdx="6">
    <p:extLst/>
  </p:cmAuthor>
  <p:cmAuthor id="1" name="ariana.reinecke" initials="a" lastIdx="43" clrIdx="0">
    <p:extLst/>
  </p:cmAuthor>
  <p:cmAuthor id="8" name="julia.maerz" initials="j" lastIdx="11" clrIdx="7"/>
  <p:cmAuthor id="2" name="Sabine.naumann" initials="S" lastIdx="33" clrIdx="1"/>
  <p:cmAuthor id="9" name="stefanie.hauck" initials="s" lastIdx="6" clrIdx="8"/>
  <p:cmAuthor id="3" name="Microsoft Office-Anwender" initials="Office" lastIdx="1" clrIdx="2">
    <p:extLst/>
  </p:cmAuthor>
  <p:cmAuthor id="10" name="Naumann, Sabine Anna" initials="NSA" lastIdx="2" clrIdx="9">
    <p:extLst>
      <p:ext uri="{19B8F6BF-5375-455C-9EA6-DF929625EA0E}">
        <p15:presenceInfo xmlns:p15="http://schemas.microsoft.com/office/powerpoint/2012/main" userId="S-1-5-21-2932359688-1345282908-2944434014-38654" providerId="AD"/>
      </p:ext>
    </p:extLst>
  </p:cmAuthor>
  <p:cmAuthor id="4" name="Microsoft Office-Anwender" initials="Office [2]" lastIdx="1" clrIdx="3">
    <p:extLst/>
  </p:cmAuthor>
  <p:cmAuthor id="5" name="sabine.naumann" initials="s" lastIdx="10" clrIdx="4">
    <p:extLst/>
  </p:cmAuthor>
  <p:cmAuthor id="6" name="julia.otto" initials="j" lastIdx="25" clrIdx="5"/>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458"/>
    <a:srgbClr val="FF644B"/>
    <a:srgbClr val="00838A"/>
    <a:srgbClr val="EAA21C"/>
    <a:srgbClr val="5479BD"/>
    <a:srgbClr val="5A6964"/>
    <a:srgbClr val="5A6AA8"/>
    <a:srgbClr val="F29C9C"/>
    <a:srgbClr val="00A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3980" autoAdjust="0"/>
  </p:normalViewPr>
  <p:slideViewPr>
    <p:cSldViewPr snapToGrid="0" snapToObjects="1" showGuides="1">
      <p:cViewPr varScale="1">
        <p:scale>
          <a:sx n="110" d="100"/>
          <a:sy n="110" d="100"/>
        </p:scale>
        <p:origin x="540" y="108"/>
      </p:cViewPr>
      <p:guideLst>
        <p:guide orient="horz" pos="663"/>
        <p:guide orient="horz" pos="4065"/>
        <p:guide pos="166"/>
        <p:guide pos="7514"/>
        <p:guide pos="3931"/>
        <p:guide pos="7378"/>
        <p:guide pos="3613"/>
        <p:guide pos="2366"/>
        <p:guide pos="2683"/>
        <p:guide pos="2525"/>
        <p:guide pos="5019"/>
        <p:guide pos="4861"/>
        <p:guide pos="5178"/>
        <p:guide pos="3772"/>
        <p:guide pos="5654"/>
        <p:guide pos="5496"/>
        <p:guide pos="5813"/>
        <p:guide pos="1890"/>
        <p:guide pos="1731"/>
        <p:guide pos="2048"/>
        <p:guide orient="horz" pos="482"/>
        <p:guide orient="horz" pos="4319"/>
        <p:guide/>
        <p:guide orient="horz" pos="57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11"/>
    </p:cViewPr>
  </p:sorterViewPr>
  <p:notesViewPr>
    <p:cSldViewPr snapToGrid="0" snapToObjects="1" showGuides="1">
      <p:cViewPr varScale="1">
        <p:scale>
          <a:sx n="79" d="100"/>
          <a:sy n="79" d="100"/>
        </p:scale>
        <p:origin x="-3936" y="-84"/>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5" y="3"/>
            <a:ext cx="2921582" cy="493634"/>
          </a:xfrm>
          <a:prstGeom prst="rect">
            <a:avLst/>
          </a:prstGeom>
        </p:spPr>
        <p:txBody>
          <a:bodyPr vert="horz" lIns="61679" tIns="30839" rIns="61679" bIns="30839" rtlCol="0"/>
          <a:lstStyle>
            <a:lvl1pPr algn="l">
              <a:defRPr sz="700"/>
            </a:lvl1pPr>
          </a:lstStyle>
          <a:p>
            <a:endParaRPr lang="de-DE" dirty="0">
              <a:latin typeface="GT America" panose="020B0604020202020204" pitchFamily="34" charset="0"/>
            </a:endParaRPr>
          </a:p>
        </p:txBody>
      </p:sp>
      <p:sp>
        <p:nvSpPr>
          <p:cNvPr id="3" name="Datumsplatzhalter 2"/>
          <p:cNvSpPr>
            <a:spLocks noGrp="1"/>
          </p:cNvSpPr>
          <p:nvPr>
            <p:ph type="dt" sz="quarter" idx="1"/>
          </p:nvPr>
        </p:nvSpPr>
        <p:spPr>
          <a:xfrm>
            <a:off x="3818973" y="3"/>
            <a:ext cx="2921582" cy="493634"/>
          </a:xfrm>
          <a:prstGeom prst="rect">
            <a:avLst/>
          </a:prstGeom>
        </p:spPr>
        <p:txBody>
          <a:bodyPr vert="horz" lIns="61679" tIns="30839" rIns="61679" bIns="30839" rtlCol="0"/>
          <a:lstStyle>
            <a:lvl1pPr algn="r">
              <a:defRPr sz="700"/>
            </a:lvl1pPr>
          </a:lstStyle>
          <a:p>
            <a:fld id="{6427875B-CA47-FA49-97C5-D3B545E6FF0D}" type="datetime1">
              <a:rPr lang="de-DE" smtClean="0">
                <a:latin typeface="GT America" panose="020B0604020202020204" pitchFamily="34" charset="0"/>
              </a:rPr>
              <a:t>25.03.2019</a:t>
            </a:fld>
            <a:endParaRPr lang="de-DE" dirty="0">
              <a:latin typeface="GT America" panose="020B0604020202020204" pitchFamily="34" charset="0"/>
            </a:endParaRPr>
          </a:p>
        </p:txBody>
      </p:sp>
      <p:sp>
        <p:nvSpPr>
          <p:cNvPr id="4" name="Fußzeilenplatzhalter 3"/>
          <p:cNvSpPr>
            <a:spLocks noGrp="1"/>
          </p:cNvSpPr>
          <p:nvPr>
            <p:ph type="ftr" sz="quarter" idx="2"/>
          </p:nvPr>
        </p:nvSpPr>
        <p:spPr>
          <a:xfrm>
            <a:off x="5" y="9377319"/>
            <a:ext cx="2921582" cy="493634"/>
          </a:xfrm>
          <a:prstGeom prst="rect">
            <a:avLst/>
          </a:prstGeom>
        </p:spPr>
        <p:txBody>
          <a:bodyPr vert="horz" lIns="61679" tIns="30839" rIns="61679" bIns="30839" rtlCol="0" anchor="b"/>
          <a:lstStyle>
            <a:lvl1pPr algn="l">
              <a:defRPr sz="700"/>
            </a:lvl1pPr>
          </a:lstStyle>
          <a:p>
            <a:endParaRPr lang="de-DE" dirty="0">
              <a:latin typeface="GT America" panose="020B0604020202020204" pitchFamily="34" charset="0"/>
            </a:endParaRPr>
          </a:p>
        </p:txBody>
      </p:sp>
      <p:sp>
        <p:nvSpPr>
          <p:cNvPr id="5" name="Foliennummernplatzhalter 4"/>
          <p:cNvSpPr>
            <a:spLocks noGrp="1"/>
          </p:cNvSpPr>
          <p:nvPr>
            <p:ph type="sldNum" sz="quarter" idx="3"/>
          </p:nvPr>
        </p:nvSpPr>
        <p:spPr>
          <a:xfrm>
            <a:off x="3818973" y="9377319"/>
            <a:ext cx="2921582" cy="493634"/>
          </a:xfrm>
          <a:prstGeom prst="rect">
            <a:avLst/>
          </a:prstGeom>
        </p:spPr>
        <p:txBody>
          <a:bodyPr vert="horz" lIns="61679" tIns="30839" rIns="61679" bIns="30839" rtlCol="0" anchor="b"/>
          <a:lstStyle>
            <a:lvl1pPr algn="r">
              <a:defRPr sz="700"/>
            </a:lvl1pPr>
          </a:lstStyle>
          <a:p>
            <a:fld id="{DDC18DFC-9FCA-D944-A230-740BE9B04ED8}" type="slidenum">
              <a:rPr lang="de-DE" smtClean="0">
                <a:latin typeface="GT America" panose="020B0604020202020204" pitchFamily="34" charset="0"/>
              </a:rPr>
              <a:t>‹Nr.›</a:t>
            </a:fld>
            <a:endParaRPr lang="de-DE" dirty="0">
              <a:latin typeface="GT America" panose="020B0604020202020204" pitchFamily="34" charset="0"/>
            </a:endParaRPr>
          </a:p>
        </p:txBody>
      </p:sp>
    </p:spTree>
    <p:extLst>
      <p:ext uri="{BB962C8B-B14F-4D97-AF65-F5344CB8AC3E}">
        <p14:creationId xmlns:p14="http://schemas.microsoft.com/office/powerpoint/2010/main" val="3473943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3"/>
            <a:ext cx="2921582" cy="493634"/>
          </a:xfrm>
          <a:prstGeom prst="rect">
            <a:avLst/>
          </a:prstGeom>
        </p:spPr>
        <p:txBody>
          <a:bodyPr vert="horz" lIns="61679" tIns="30839" rIns="61679" bIns="30839" rtlCol="0"/>
          <a:lstStyle>
            <a:lvl1pPr algn="l">
              <a:defRPr sz="700">
                <a:latin typeface="GT America" panose="00000500000000000000" pitchFamily="2" charset="0"/>
                <a:cs typeface="GT America" panose="020B0604020202020204" pitchFamily="34" charset="0"/>
                <a:sym typeface="GT America" panose="00000500000000000000" pitchFamily="2" charset="0"/>
              </a:defRPr>
            </a:lvl1pPr>
          </a:lstStyle>
          <a:p>
            <a:endParaRPr lang="en-US" dirty="0"/>
          </a:p>
        </p:txBody>
      </p:sp>
      <p:sp>
        <p:nvSpPr>
          <p:cNvPr id="3" name="Datumsplatzhalter 2"/>
          <p:cNvSpPr>
            <a:spLocks noGrp="1"/>
          </p:cNvSpPr>
          <p:nvPr>
            <p:ph type="dt" idx="1"/>
          </p:nvPr>
        </p:nvSpPr>
        <p:spPr>
          <a:xfrm>
            <a:off x="3818973" y="3"/>
            <a:ext cx="2921582" cy="493634"/>
          </a:xfrm>
          <a:prstGeom prst="rect">
            <a:avLst/>
          </a:prstGeom>
        </p:spPr>
        <p:txBody>
          <a:bodyPr vert="horz" lIns="61679" tIns="30839" rIns="61679" bIns="30839" rtlCol="0"/>
          <a:lstStyle>
            <a:lvl1pPr algn="r">
              <a:defRPr sz="700">
                <a:latin typeface="GT America" panose="00000500000000000000" pitchFamily="2" charset="0"/>
                <a:cs typeface="GT America" panose="020B0604020202020204" pitchFamily="34" charset="0"/>
                <a:sym typeface="GT America" panose="00000500000000000000" pitchFamily="2" charset="0"/>
              </a:defRPr>
            </a:lvl1pPr>
          </a:lstStyle>
          <a:p>
            <a:fld id="{46E04166-0329-2A4F-ABDD-FC90F497E6CB}" type="datetime1">
              <a:rPr lang="de-DE" smtClean="0"/>
              <a:pPr/>
              <a:t>25.03.2019</a:t>
            </a:fld>
            <a:endParaRPr lang="en-US" dirty="0"/>
          </a:p>
        </p:txBody>
      </p:sp>
      <p:sp>
        <p:nvSpPr>
          <p:cNvPr id="4" name="Folienbildplatzhalter 3"/>
          <p:cNvSpPr>
            <a:spLocks noGrp="1" noRot="1" noChangeAspect="1"/>
          </p:cNvSpPr>
          <p:nvPr>
            <p:ph type="sldImg" idx="2"/>
          </p:nvPr>
        </p:nvSpPr>
        <p:spPr>
          <a:xfrm>
            <a:off x="76200" y="736600"/>
            <a:ext cx="6589713" cy="3708400"/>
          </a:xfrm>
          <a:prstGeom prst="rect">
            <a:avLst/>
          </a:prstGeom>
          <a:noFill/>
          <a:ln w="12700">
            <a:solidFill>
              <a:prstClr val="black"/>
            </a:solidFill>
          </a:ln>
        </p:spPr>
        <p:txBody>
          <a:bodyPr vert="horz" lIns="61679" tIns="30839" rIns="61679" bIns="30839" rtlCol="0" anchor="ctr"/>
          <a:lstStyle/>
          <a:p>
            <a:endParaRPr lang="en-US" dirty="0">
              <a:latin typeface="GT America"/>
            </a:endParaRPr>
          </a:p>
        </p:txBody>
      </p:sp>
      <p:sp>
        <p:nvSpPr>
          <p:cNvPr id="5" name="Notizenplatzhalter 4"/>
          <p:cNvSpPr>
            <a:spLocks noGrp="1"/>
          </p:cNvSpPr>
          <p:nvPr>
            <p:ph type="body" sz="quarter" idx="3"/>
          </p:nvPr>
        </p:nvSpPr>
        <p:spPr>
          <a:xfrm>
            <a:off x="674212" y="4689518"/>
            <a:ext cx="5393690" cy="4442699"/>
          </a:xfrm>
          <a:prstGeom prst="rect">
            <a:avLst/>
          </a:prstGeom>
        </p:spPr>
        <p:txBody>
          <a:bodyPr vert="horz" lIns="61679" tIns="30839" rIns="61679" bIns="30839"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ußzeilenplatzhalter 5"/>
          <p:cNvSpPr>
            <a:spLocks noGrp="1"/>
          </p:cNvSpPr>
          <p:nvPr>
            <p:ph type="ftr" sz="quarter" idx="4"/>
          </p:nvPr>
        </p:nvSpPr>
        <p:spPr>
          <a:xfrm>
            <a:off x="5" y="9377319"/>
            <a:ext cx="2921582" cy="493634"/>
          </a:xfrm>
          <a:prstGeom prst="rect">
            <a:avLst/>
          </a:prstGeom>
        </p:spPr>
        <p:txBody>
          <a:bodyPr vert="horz" lIns="61679" tIns="30839" rIns="61679" bIns="30839" rtlCol="0" anchor="b"/>
          <a:lstStyle>
            <a:lvl1pPr algn="l">
              <a:defRPr sz="700">
                <a:latin typeface="GT America" panose="00000500000000000000" pitchFamily="2" charset="0"/>
                <a:cs typeface="GT America" panose="020B0604020202020204" pitchFamily="34" charset="0"/>
                <a:sym typeface="GT America" panose="00000500000000000000" pitchFamily="2" charset="0"/>
              </a:defRPr>
            </a:lvl1pPr>
          </a:lstStyle>
          <a:p>
            <a:endParaRPr lang="en-US" dirty="0"/>
          </a:p>
        </p:txBody>
      </p:sp>
      <p:sp>
        <p:nvSpPr>
          <p:cNvPr id="7" name="Foliennummernplatzhalter 6"/>
          <p:cNvSpPr>
            <a:spLocks noGrp="1"/>
          </p:cNvSpPr>
          <p:nvPr>
            <p:ph type="sldNum" sz="quarter" idx="5"/>
          </p:nvPr>
        </p:nvSpPr>
        <p:spPr>
          <a:xfrm>
            <a:off x="3818973" y="9377319"/>
            <a:ext cx="2921582" cy="493634"/>
          </a:xfrm>
          <a:prstGeom prst="rect">
            <a:avLst/>
          </a:prstGeom>
        </p:spPr>
        <p:txBody>
          <a:bodyPr vert="horz" lIns="61679" tIns="30839" rIns="61679" bIns="30839" rtlCol="0" anchor="b"/>
          <a:lstStyle>
            <a:lvl1pPr algn="r">
              <a:defRPr sz="700">
                <a:latin typeface="GT America" panose="00000500000000000000" pitchFamily="2" charset="0"/>
                <a:cs typeface="GT America" panose="020B0604020202020204" pitchFamily="34" charset="0"/>
                <a:sym typeface="GT America" panose="00000500000000000000" pitchFamily="2" charset="0"/>
              </a:defRPr>
            </a:lvl1pPr>
          </a:lstStyle>
          <a:p>
            <a:fld id="{8B06FBF5-0168-4384-9FE9-2931CD60313C}" type="slidenum">
              <a:rPr lang="en-US" smtClean="0"/>
              <a:pPr/>
              <a:t>‹Nr.›</a:t>
            </a:fld>
            <a:endParaRPr lang="en-US" dirty="0"/>
          </a:p>
        </p:txBody>
      </p:sp>
    </p:spTree>
    <p:extLst>
      <p:ext uri="{BB962C8B-B14F-4D97-AF65-F5344CB8AC3E}">
        <p14:creationId xmlns:p14="http://schemas.microsoft.com/office/powerpoint/2010/main" val="26919397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45720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91440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137160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1828800" algn="l" defTabSz="914400" rtl="0" eaLnBrk="1" latinLnBrk="0" hangingPunct="1">
      <a:defRPr sz="12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1</a:t>
            </a:fld>
            <a:endParaRPr lang="en-US" dirty="0"/>
          </a:p>
        </p:txBody>
      </p:sp>
    </p:spTree>
    <p:extLst>
      <p:ext uri="{BB962C8B-B14F-4D97-AF65-F5344CB8AC3E}">
        <p14:creationId xmlns:p14="http://schemas.microsoft.com/office/powerpoint/2010/main" val="428449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10</a:t>
            </a:fld>
            <a:endParaRPr lang="en-US" dirty="0"/>
          </a:p>
        </p:txBody>
      </p:sp>
    </p:spTree>
    <p:extLst>
      <p:ext uri="{BB962C8B-B14F-4D97-AF65-F5344CB8AC3E}">
        <p14:creationId xmlns:p14="http://schemas.microsoft.com/office/powerpoint/2010/main" val="95458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8B06FBF5-0168-4384-9FE9-2931CD60313C}" type="slidenum">
              <a:rPr lang="en-US" smtClean="0"/>
              <a:pPr/>
              <a:t>11</a:t>
            </a:fld>
            <a:endParaRPr lang="en-US" dirty="0"/>
          </a:p>
        </p:txBody>
      </p:sp>
    </p:spTree>
    <p:extLst>
      <p:ext uri="{BB962C8B-B14F-4D97-AF65-F5344CB8AC3E}">
        <p14:creationId xmlns:p14="http://schemas.microsoft.com/office/powerpoint/2010/main" val="131788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12</a:t>
            </a:fld>
            <a:endParaRPr lang="en-US" dirty="0"/>
          </a:p>
        </p:txBody>
      </p:sp>
    </p:spTree>
    <p:extLst>
      <p:ext uri="{BB962C8B-B14F-4D97-AF65-F5344CB8AC3E}">
        <p14:creationId xmlns:p14="http://schemas.microsoft.com/office/powerpoint/2010/main" val="3978553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B06FBF5-0168-4384-9FE9-2931CD60313C}" type="slidenum">
              <a:rPr lang="en-US" smtClean="0"/>
              <a:pPr/>
              <a:t>13</a:t>
            </a:fld>
            <a:endParaRPr lang="en-US" dirty="0"/>
          </a:p>
        </p:txBody>
      </p:sp>
    </p:spTree>
    <p:extLst>
      <p:ext uri="{BB962C8B-B14F-4D97-AF65-F5344CB8AC3E}">
        <p14:creationId xmlns:p14="http://schemas.microsoft.com/office/powerpoint/2010/main" val="1973270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14</a:t>
            </a:fld>
            <a:endParaRPr lang="en-US" dirty="0"/>
          </a:p>
        </p:txBody>
      </p:sp>
    </p:spTree>
    <p:extLst>
      <p:ext uri="{BB962C8B-B14F-4D97-AF65-F5344CB8AC3E}">
        <p14:creationId xmlns:p14="http://schemas.microsoft.com/office/powerpoint/2010/main" val="2461846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8B06FBF5-0168-4384-9FE9-2931CD60313C}" type="slidenum">
              <a:rPr lang="en-US" smtClean="0"/>
              <a:pPr/>
              <a:t>15</a:t>
            </a:fld>
            <a:endParaRPr lang="en-US" dirty="0"/>
          </a:p>
        </p:txBody>
      </p:sp>
    </p:spTree>
    <p:extLst>
      <p:ext uri="{BB962C8B-B14F-4D97-AF65-F5344CB8AC3E}">
        <p14:creationId xmlns:p14="http://schemas.microsoft.com/office/powerpoint/2010/main" val="1256289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16</a:t>
            </a:fld>
            <a:endParaRPr lang="en-US" dirty="0"/>
          </a:p>
        </p:txBody>
      </p:sp>
    </p:spTree>
    <p:extLst>
      <p:ext uri="{BB962C8B-B14F-4D97-AF65-F5344CB8AC3E}">
        <p14:creationId xmlns:p14="http://schemas.microsoft.com/office/powerpoint/2010/main" val="2875210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8B06FBF5-0168-4384-9FE9-2931CD60313C}" type="slidenum">
              <a:rPr lang="en-US" smtClean="0"/>
              <a:pPr/>
              <a:t>17</a:t>
            </a:fld>
            <a:endParaRPr lang="en-US" dirty="0"/>
          </a:p>
        </p:txBody>
      </p:sp>
    </p:spTree>
    <p:extLst>
      <p:ext uri="{BB962C8B-B14F-4D97-AF65-F5344CB8AC3E}">
        <p14:creationId xmlns:p14="http://schemas.microsoft.com/office/powerpoint/2010/main" val="80785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2</a:t>
            </a:fld>
            <a:endParaRPr lang="en-US" dirty="0"/>
          </a:p>
        </p:txBody>
      </p:sp>
    </p:spTree>
    <p:extLst>
      <p:ext uri="{BB962C8B-B14F-4D97-AF65-F5344CB8AC3E}">
        <p14:creationId xmlns:p14="http://schemas.microsoft.com/office/powerpoint/2010/main" val="41210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defTabSz="772656">
              <a:defRPr/>
            </a:pPr>
            <a:fld id="{8B06FBF5-0168-4384-9FE9-2931CD60313C}" type="slidenum">
              <a:rPr lang="en-US">
                <a:solidFill>
                  <a:prstClr val="black"/>
                </a:solidFill>
              </a:rPr>
              <a:pPr defTabSz="772656">
                <a:defRPr/>
              </a:pPr>
              <a:t>3</a:t>
            </a:fld>
            <a:endParaRPr lang="en-US" dirty="0">
              <a:solidFill>
                <a:prstClr val="black"/>
              </a:solidFill>
            </a:endParaRPr>
          </a:p>
        </p:txBody>
      </p:sp>
    </p:spTree>
    <p:extLst>
      <p:ext uri="{BB962C8B-B14F-4D97-AF65-F5344CB8AC3E}">
        <p14:creationId xmlns:p14="http://schemas.microsoft.com/office/powerpoint/2010/main" val="205671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defTabSz="772656">
              <a:defRPr/>
            </a:pPr>
            <a:fld id="{8B06FBF5-0168-4384-9FE9-2931CD60313C}" type="slidenum">
              <a:rPr lang="en-US">
                <a:solidFill>
                  <a:prstClr val="black"/>
                </a:solidFill>
              </a:rPr>
              <a:pPr defTabSz="772656">
                <a:defRPr/>
              </a:pPr>
              <a:t>4</a:t>
            </a:fld>
            <a:endParaRPr lang="en-US" dirty="0">
              <a:solidFill>
                <a:prstClr val="black"/>
              </a:solidFill>
            </a:endParaRPr>
          </a:p>
        </p:txBody>
      </p:sp>
    </p:spTree>
    <p:extLst>
      <p:ext uri="{BB962C8B-B14F-4D97-AF65-F5344CB8AC3E}">
        <p14:creationId xmlns:p14="http://schemas.microsoft.com/office/powerpoint/2010/main" val="270788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defTabSz="772656">
              <a:defRPr/>
            </a:pPr>
            <a:fld id="{8B06FBF5-0168-4384-9FE9-2931CD60313C}" type="slidenum">
              <a:rPr lang="en-US">
                <a:solidFill>
                  <a:prstClr val="black"/>
                </a:solidFill>
              </a:rPr>
              <a:pPr defTabSz="772656">
                <a:defRPr/>
              </a:pPr>
              <a:t>5</a:t>
            </a:fld>
            <a:endParaRPr lang="en-US" dirty="0">
              <a:solidFill>
                <a:prstClr val="black"/>
              </a:solidFill>
            </a:endParaRPr>
          </a:p>
        </p:txBody>
      </p:sp>
    </p:spTree>
    <p:extLst>
      <p:ext uri="{BB962C8B-B14F-4D97-AF65-F5344CB8AC3E}">
        <p14:creationId xmlns:p14="http://schemas.microsoft.com/office/powerpoint/2010/main" val="24192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6</a:t>
            </a:fld>
            <a:endParaRPr lang="en-US" dirty="0"/>
          </a:p>
        </p:txBody>
      </p:sp>
    </p:spTree>
    <p:extLst>
      <p:ext uri="{BB962C8B-B14F-4D97-AF65-F5344CB8AC3E}">
        <p14:creationId xmlns:p14="http://schemas.microsoft.com/office/powerpoint/2010/main" val="28654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7</a:t>
            </a:fld>
            <a:endParaRPr lang="en-US" dirty="0"/>
          </a:p>
        </p:txBody>
      </p:sp>
    </p:spTree>
    <p:extLst>
      <p:ext uri="{BB962C8B-B14F-4D97-AF65-F5344CB8AC3E}">
        <p14:creationId xmlns:p14="http://schemas.microsoft.com/office/powerpoint/2010/main" val="377842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8</a:t>
            </a:fld>
            <a:endParaRPr lang="en-US" dirty="0"/>
          </a:p>
        </p:txBody>
      </p:sp>
    </p:spTree>
    <p:extLst>
      <p:ext uri="{BB962C8B-B14F-4D97-AF65-F5344CB8AC3E}">
        <p14:creationId xmlns:p14="http://schemas.microsoft.com/office/powerpoint/2010/main" val="26427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9</a:t>
            </a:fld>
            <a:endParaRPr lang="en-US" dirty="0"/>
          </a:p>
        </p:txBody>
      </p:sp>
    </p:spTree>
    <p:extLst>
      <p:ext uri="{BB962C8B-B14F-4D97-AF65-F5344CB8AC3E}">
        <p14:creationId xmlns:p14="http://schemas.microsoft.com/office/powerpoint/2010/main" val="3276273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5.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instiegs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296875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91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1" name="Gerade Verbindung 10"/>
          <p:cNvCxnSpPr/>
          <p:nvPr userDrawn="1"/>
        </p:nvCxnSpPr>
        <p:spPr>
          <a:xfrm>
            <a:off x="3971764" y="1664804"/>
            <a:ext cx="0" cy="5193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20"/>
          <p:cNvSpPr>
            <a:spLocks noGrp="1"/>
          </p:cNvSpPr>
          <p:nvPr>
            <p:ph type="body" sz="quarter" idx="12" hasCustomPrompt="1"/>
          </p:nvPr>
        </p:nvSpPr>
        <p:spPr>
          <a:xfrm>
            <a:off x="4259263" y="5121202"/>
            <a:ext cx="7453312" cy="320088"/>
          </a:xfrm>
        </p:spPr>
        <p:txBody>
          <a:bodyPr wrap="square" anchor="b">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5" name="Textplatzhalter 20"/>
          <p:cNvSpPr>
            <a:spLocks noGrp="1"/>
          </p:cNvSpPr>
          <p:nvPr>
            <p:ph type="body" sz="quarter" idx="13" hasCustomPrompt="1"/>
          </p:nvPr>
        </p:nvSpPr>
        <p:spPr>
          <a:xfrm>
            <a:off x="4259263" y="6207115"/>
            <a:ext cx="7453312"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pic>
        <p:nvPicPr>
          <p:cNvPr id="17"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3" name="Textplatzhalter 15"/>
          <p:cNvSpPr>
            <a:spLocks noGrp="1"/>
          </p:cNvSpPr>
          <p:nvPr>
            <p:ph type="body" sz="quarter" idx="14" hasCustomPrompt="1"/>
          </p:nvPr>
        </p:nvSpPr>
        <p:spPr>
          <a:xfrm>
            <a:off x="0" y="937904"/>
            <a:ext cx="12192794" cy="769441"/>
          </a:xfrm>
          <a:solidFill>
            <a:schemeClr val="tx2"/>
          </a:solidFill>
          <a:effectLst>
            <a:outerShdw dist="27940" dir="5400000" algn="t" rotWithShape="0">
              <a:prstClr val="black"/>
            </a:outerShdw>
          </a:effectLst>
        </p:spPr>
        <p:txBody>
          <a:bodyPr wrap="square" lIns="234000" bIns="0">
            <a:spAutoFit/>
          </a:bodyPr>
          <a:lstStyle>
            <a:lvl1pPr algn="l">
              <a:lnSpc>
                <a:spcPct val="100000"/>
              </a:lnSpc>
              <a:spcBef>
                <a:spcPts val="0"/>
              </a:spcBef>
              <a:defRPr sz="5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Titel durch klicken hinzufügen</a:t>
            </a:r>
          </a:p>
        </p:txBody>
      </p:sp>
      <p:sp>
        <p:nvSpPr>
          <p:cNvPr id="14" name="Textplatzhalter 20">
            <a:extLst>
              <a:ext uri="{FF2B5EF4-FFF2-40B4-BE49-F238E27FC236}">
                <a16:creationId xmlns:a16="http://schemas.microsoft.com/office/drawing/2014/main" id="{B844ACB7-98F5-7044-A959-474A15FAEE00}"/>
              </a:ext>
            </a:extLst>
          </p:cNvPr>
          <p:cNvSpPr>
            <a:spLocks noGrp="1"/>
          </p:cNvSpPr>
          <p:nvPr>
            <p:ph type="body" sz="quarter" idx="16" hasCustomPrompt="1"/>
          </p:nvPr>
        </p:nvSpPr>
        <p:spPr>
          <a:xfrm>
            <a:off x="4259263" y="5877272"/>
            <a:ext cx="7453312"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6" name="Datumsplatzhalter 4"/>
          <p:cNvSpPr>
            <a:spLocks noGrp="1"/>
          </p:cNvSpPr>
          <p:nvPr>
            <p:ph type="dt" sz="half" idx="2"/>
          </p:nvPr>
        </p:nvSpPr>
        <p:spPr>
          <a:xfrm>
            <a:off x="4693268" y="6207115"/>
            <a:ext cx="6410325"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6D62FF65-6667-4167-B2FF-DC3FF570A7E8}" type="datetime4">
              <a:rPr lang="de-DE" smtClean="0"/>
              <a:t>25. März 2019</a:t>
            </a:fld>
            <a:endParaRPr lang="de-DE" dirty="0"/>
          </a:p>
        </p:txBody>
      </p:sp>
    </p:spTree>
    <p:extLst>
      <p:ext uri="{BB962C8B-B14F-4D97-AF65-F5344CB8AC3E}">
        <p14:creationId xmlns:p14="http://schemas.microsoft.com/office/powerpoint/2010/main" val="36181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562094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32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
        <p:nvSpPr>
          <p:cNvPr id="12" name="Textplatzhalter 15"/>
          <p:cNvSpPr>
            <a:spLocks noGrp="1"/>
          </p:cNvSpPr>
          <p:nvPr>
            <p:ph type="body" sz="quarter" idx="13" hasCustomPrompt="1"/>
          </p:nvPr>
        </p:nvSpPr>
        <p:spPr>
          <a:xfrm>
            <a:off x="0" y="9144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Tree>
    <p:extLst>
      <p:ext uri="{BB962C8B-B14F-4D97-AF65-F5344CB8AC3E}">
        <p14:creationId xmlns:p14="http://schemas.microsoft.com/office/powerpoint/2010/main" val="17120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515642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402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2917595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234334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2977"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2897554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30220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505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1727704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469756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36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916209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instiegsfolie_Bild quer 40%">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444368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3743"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2" name="Titel 1"/>
          <p:cNvSpPr>
            <a:spLocks noGrp="1"/>
          </p:cNvSpPr>
          <p:nvPr>
            <p:ph type="title" hasCustomPrompt="1"/>
          </p:nvPr>
        </p:nvSpPr>
        <p:spPr>
          <a:xfrm>
            <a:off x="263524" y="1134800"/>
            <a:ext cx="11664951" cy="892721"/>
          </a:xfrm>
        </p:spPr>
        <p:txBody>
          <a:bodyPr anchor="t"/>
          <a:lstStyle>
            <a:lvl1pPr>
              <a:lnSpc>
                <a:spcPts val="6600"/>
              </a:lnSpc>
              <a:defRPr sz="50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 der </a:t>
            </a:r>
            <a:r>
              <a:rPr lang="de-DE" dirty="0" err="1"/>
              <a:t>präsentation</a:t>
            </a:r>
            <a:endParaRPr lang="en-US" dirty="0"/>
          </a:p>
        </p:txBody>
      </p:sp>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264050" y="2886198"/>
            <a:ext cx="5723938" cy="320088"/>
          </a:xfrm>
        </p:spPr>
        <p:txBody>
          <a:bodyPr wrap="square" anchor="b" anchorCtr="0">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6483260" y="2960065"/>
            <a:ext cx="5448530"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4" name="Bildplatzhalter 13"/>
          <p:cNvSpPr>
            <a:spLocks noGrp="1"/>
          </p:cNvSpPr>
          <p:nvPr>
            <p:ph type="pic" sz="quarter" idx="17"/>
          </p:nvPr>
        </p:nvSpPr>
        <p:spPr>
          <a:xfrm>
            <a:off x="3176" y="3546000"/>
            <a:ext cx="12189618" cy="3312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a:t>Bild durch Klicken auf Symbol hinzufügen</a:t>
            </a:r>
            <a:endParaRPr lang="de-DE" dirty="0"/>
          </a:p>
        </p:txBody>
      </p:sp>
      <p:sp>
        <p:nvSpPr>
          <p:cNvPr id="31" name="object 5">
            <a:extLst>
              <a:ext uri="{FF2B5EF4-FFF2-40B4-BE49-F238E27FC236}">
                <a16:creationId xmlns:a16="http://schemas.microsoft.com/office/drawing/2014/main" id="{E53813C0-5592-A544-AC61-84B1689DD6BA}"/>
              </a:ext>
            </a:extLst>
          </p:cNvPr>
          <p:cNvSpPr/>
          <p:nvPr userDrawn="1"/>
        </p:nvSpPr>
        <p:spPr>
          <a:xfrm>
            <a:off x="0" y="2027521"/>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32" name="object 6">
            <a:extLst>
              <a:ext uri="{FF2B5EF4-FFF2-40B4-BE49-F238E27FC236}">
                <a16:creationId xmlns:a16="http://schemas.microsoft.com/office/drawing/2014/main" id="{7A6E9864-542A-6F4C-965E-7D2AEBA2E01D}"/>
              </a:ext>
            </a:extLst>
          </p:cNvPr>
          <p:cNvSpPr/>
          <p:nvPr userDrawn="1"/>
        </p:nvSpPr>
        <p:spPr>
          <a:xfrm flipH="1">
            <a:off x="6045690" y="2027521"/>
            <a:ext cx="45719" cy="1509479"/>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33" name="object 5">
            <a:extLst>
              <a:ext uri="{FF2B5EF4-FFF2-40B4-BE49-F238E27FC236}">
                <a16:creationId xmlns:a16="http://schemas.microsoft.com/office/drawing/2014/main" id="{015ACE90-02E3-8C47-94C3-2D89724CC019}"/>
              </a:ext>
            </a:extLst>
          </p:cNvPr>
          <p:cNvSpPr/>
          <p:nvPr userDrawn="1"/>
        </p:nvSpPr>
        <p:spPr>
          <a:xfrm>
            <a:off x="-637" y="3537000"/>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6" name="Textplatzhalter 20">
            <a:extLst>
              <a:ext uri="{FF2B5EF4-FFF2-40B4-BE49-F238E27FC236}">
                <a16:creationId xmlns:a16="http://schemas.microsoft.com/office/drawing/2014/main" id="{A4C3430A-7E32-784A-A054-05C3781007FF}"/>
              </a:ext>
            </a:extLst>
          </p:cNvPr>
          <p:cNvSpPr>
            <a:spLocks noGrp="1"/>
          </p:cNvSpPr>
          <p:nvPr>
            <p:ph type="body" sz="quarter" idx="16" hasCustomPrompt="1"/>
          </p:nvPr>
        </p:nvSpPr>
        <p:spPr>
          <a:xfrm>
            <a:off x="6479944" y="2626341"/>
            <a:ext cx="5448531" cy="246221"/>
          </a:xfrm>
        </p:spPr>
        <p:txBody>
          <a:bodyPr wrap="square" anchor="b">
            <a:no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7" name="Datumsplatzhalter 4"/>
          <p:cNvSpPr>
            <a:spLocks noGrp="1"/>
          </p:cNvSpPr>
          <p:nvPr>
            <p:ph type="dt" sz="half" idx="2"/>
          </p:nvPr>
        </p:nvSpPr>
        <p:spPr>
          <a:xfrm>
            <a:off x="6935446" y="2956184"/>
            <a:ext cx="2211216"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9DE38736-15FE-4274-A711-6A93D36C3A72}" type="datetime4">
              <a:rPr lang="de-DE" smtClean="0"/>
              <a:t>25. März 2019</a:t>
            </a:fld>
            <a:endParaRPr lang="de-DE" dirty="0"/>
          </a:p>
        </p:txBody>
      </p:sp>
      <p:sp>
        <p:nvSpPr>
          <p:cNvPr id="15" name="Textfeld 14"/>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8" name="Textfeld 17"/>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0" name="Textfeld 19"/>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1" name="Textfeld 20"/>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22" name="Gruppieren 21"/>
          <p:cNvGrpSpPr/>
          <p:nvPr userDrawn="1"/>
        </p:nvGrpSpPr>
        <p:grpSpPr>
          <a:xfrm>
            <a:off x="-276708" y="-835143"/>
            <a:ext cx="12205181" cy="7972555"/>
            <a:chOff x="-276708" y="-835143"/>
            <a:chExt cx="12205181" cy="7972555"/>
          </a:xfrm>
        </p:grpSpPr>
        <p:cxnSp>
          <p:nvCxnSpPr>
            <p:cNvPr id="23"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31276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135545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4767"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hteck 12"/>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8" name="Gerade Verbindung 7"/>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988050" y="918000"/>
            <a:ext cx="0" cy="59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1927859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GT America" panose="020B0604020202020204" pitchFamily="34" charset="0"/>
                <a:cs typeface="GT America"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106856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607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Foliennummernplatzhalter 16"/>
          <p:cNvSpPr>
            <a:spLocks noGrp="1"/>
          </p:cNvSpPr>
          <p:nvPr>
            <p:ph type="sldNum" sz="quarter" idx="17"/>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12" name="Textplatzhalter 15">
            <a:extLst>
              <a:ext uri="{FF2B5EF4-FFF2-40B4-BE49-F238E27FC236}">
                <a16:creationId xmlns:a16="http://schemas.microsoft.com/office/drawing/2014/main" id="{0C5518B1-4504-3744-9B22-25FE06791E1B}"/>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schemeClr val="bg1"/>
            </a:outerShdw>
          </a:effectLst>
        </p:spPr>
        <p:txBody>
          <a:bodyPr wrap="square" lIns="262800" rIns="144000" bIns="208800">
            <a:spAutoFit/>
          </a:bodyPr>
          <a:lstStyle>
            <a:lvl1pPr algn="l">
              <a:lnSpc>
                <a:spcPct val="100000"/>
              </a:lnSpc>
              <a:spcBef>
                <a:spcPts val="0"/>
              </a:spcBef>
              <a:defRPr sz="2800" cap="all" spc="-70" baseline="0">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err="1"/>
              <a:t>KApitel</a:t>
            </a:r>
            <a:endParaRPr lang="de-DE" dirty="0"/>
          </a:p>
        </p:txBody>
      </p:sp>
    </p:spTree>
    <p:extLst>
      <p:ext uri="{BB962C8B-B14F-4D97-AF65-F5344CB8AC3E}">
        <p14:creationId xmlns:p14="http://schemas.microsoft.com/office/powerpoint/2010/main" val="279668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690116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7101"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364987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641593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812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22191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159297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97"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Bildplatzhalter 5"/>
          <p:cNvSpPr>
            <a:spLocks noGrp="1"/>
          </p:cNvSpPr>
          <p:nvPr>
            <p:ph type="pic" sz="quarter" idx="12"/>
          </p:nvPr>
        </p:nvSpPr>
        <p:spPr>
          <a:xfrm>
            <a:off x="0" y="0"/>
            <a:ext cx="12192000" cy="6858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a:t>Bild durch Klicken auf Symbol hinzufügen</a:t>
            </a:r>
            <a:endParaRPr lang="en-GB" dirty="0"/>
          </a:p>
        </p:txBody>
      </p:sp>
      <p:sp>
        <p:nvSpPr>
          <p:cNvPr id="4" name="Textfeld 3"/>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5" name="Textfeld 4"/>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7" name="Textfeld 6"/>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8" name="Textfeld 7"/>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9" name="Gruppieren 8"/>
          <p:cNvGrpSpPr/>
          <p:nvPr userDrawn="1"/>
        </p:nvGrpSpPr>
        <p:grpSpPr>
          <a:xfrm>
            <a:off x="-276708" y="-835143"/>
            <a:ext cx="12205181" cy="7972555"/>
            <a:chOff x="-276708" y="-835143"/>
            <a:chExt cx="12205181" cy="7972555"/>
          </a:xfrm>
        </p:grpSpPr>
        <p:cxnSp>
          <p:nvCxnSpPr>
            <p:cNvPr id="10"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36215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978219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305"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3" name="Gerade Verbindung 12"/>
          <p:cNvCxnSpPr/>
          <p:nvPr userDrawn="1"/>
        </p:nvCxnSpPr>
        <p:spPr>
          <a:xfrm>
            <a:off x="0" y="900000"/>
            <a:ext cx="119284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p:txBody>
          <a:bodyPr lIns="0" tIns="0" rIns="0" bIns="0" anchor="ctr" anchorCtr="0"/>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12" name="Textplatzhalter 15"/>
          <p:cNvSpPr>
            <a:spLocks noGrp="1"/>
          </p:cNvSpPr>
          <p:nvPr>
            <p:ph type="body" sz="quarter" idx="13" hasCustomPrompt="1"/>
          </p:nvPr>
        </p:nvSpPr>
        <p:spPr>
          <a:xfrm>
            <a:off x="0" y="910800"/>
            <a:ext cx="11928472" cy="991792"/>
          </a:xfrm>
          <a:solidFill>
            <a:schemeClr val="tx2"/>
          </a:solidFill>
          <a:effectLst>
            <a:outerShdw dist="27940" dir="5400000" algn="t" rotWithShape="0">
              <a:schemeClr val="bg1"/>
            </a:outerShdw>
          </a:effectLst>
        </p:spPr>
        <p:txBody>
          <a:bodyPr lIns="1170000" tIns="72000" bIns="72000">
            <a:spAutoFit/>
          </a:bodyPr>
          <a:lstStyle>
            <a:lvl1pPr>
              <a:lnSpc>
                <a:spcPts val="6600"/>
              </a:lnSpc>
              <a:defRPr sz="6000" cap="all" baseline="0">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Tree>
    <p:extLst>
      <p:ext uri="{BB962C8B-B14F-4D97-AF65-F5344CB8AC3E}">
        <p14:creationId xmlns:p14="http://schemas.microsoft.com/office/powerpoint/2010/main" val="366620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654391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914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5968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251018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1953"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2125177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913006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017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235403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883976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38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916209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Einstiegsfolie_Bild quer 40%">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847443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5791"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2" name="Titel 1"/>
          <p:cNvSpPr>
            <a:spLocks noGrp="1"/>
          </p:cNvSpPr>
          <p:nvPr>
            <p:ph type="title" hasCustomPrompt="1"/>
          </p:nvPr>
        </p:nvSpPr>
        <p:spPr>
          <a:xfrm>
            <a:off x="263524" y="1134800"/>
            <a:ext cx="11664951" cy="892721"/>
          </a:xfrm>
        </p:spPr>
        <p:txBody>
          <a:bodyPr anchor="t"/>
          <a:lstStyle>
            <a:lvl1pPr>
              <a:lnSpc>
                <a:spcPts val="6600"/>
              </a:lnSpc>
              <a:defRPr sz="50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 der </a:t>
            </a:r>
            <a:r>
              <a:rPr lang="de-DE" dirty="0" err="1"/>
              <a:t>präsentation</a:t>
            </a:r>
            <a:endParaRPr lang="en-US" dirty="0"/>
          </a:p>
        </p:txBody>
      </p:sp>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264050" y="2886198"/>
            <a:ext cx="5723938" cy="320088"/>
          </a:xfrm>
        </p:spPr>
        <p:txBody>
          <a:bodyPr wrap="square" anchor="b" anchorCtr="0">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6483260" y="2960065"/>
            <a:ext cx="5448530"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4" name="Bildplatzhalter 13"/>
          <p:cNvSpPr>
            <a:spLocks noGrp="1"/>
          </p:cNvSpPr>
          <p:nvPr>
            <p:ph type="pic" sz="quarter" idx="17"/>
          </p:nvPr>
        </p:nvSpPr>
        <p:spPr>
          <a:xfrm>
            <a:off x="3176" y="3546000"/>
            <a:ext cx="12189618" cy="3312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a:t>Bild durch Klicken auf Symbol hinzufügen</a:t>
            </a:r>
            <a:endParaRPr lang="de-DE" dirty="0"/>
          </a:p>
        </p:txBody>
      </p:sp>
      <p:sp>
        <p:nvSpPr>
          <p:cNvPr id="31" name="object 5">
            <a:extLst>
              <a:ext uri="{FF2B5EF4-FFF2-40B4-BE49-F238E27FC236}">
                <a16:creationId xmlns:a16="http://schemas.microsoft.com/office/drawing/2014/main" id="{E53813C0-5592-A544-AC61-84B1689DD6BA}"/>
              </a:ext>
            </a:extLst>
          </p:cNvPr>
          <p:cNvSpPr/>
          <p:nvPr userDrawn="1"/>
        </p:nvSpPr>
        <p:spPr>
          <a:xfrm>
            <a:off x="0" y="2027521"/>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32" name="object 6">
            <a:extLst>
              <a:ext uri="{FF2B5EF4-FFF2-40B4-BE49-F238E27FC236}">
                <a16:creationId xmlns:a16="http://schemas.microsoft.com/office/drawing/2014/main" id="{7A6E9864-542A-6F4C-965E-7D2AEBA2E01D}"/>
              </a:ext>
            </a:extLst>
          </p:cNvPr>
          <p:cNvSpPr/>
          <p:nvPr userDrawn="1"/>
        </p:nvSpPr>
        <p:spPr>
          <a:xfrm flipH="1">
            <a:off x="6045690" y="2027521"/>
            <a:ext cx="45719" cy="1509479"/>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33" name="object 5">
            <a:extLst>
              <a:ext uri="{FF2B5EF4-FFF2-40B4-BE49-F238E27FC236}">
                <a16:creationId xmlns:a16="http://schemas.microsoft.com/office/drawing/2014/main" id="{015ACE90-02E3-8C47-94C3-2D89724CC019}"/>
              </a:ext>
            </a:extLst>
          </p:cNvPr>
          <p:cNvSpPr/>
          <p:nvPr userDrawn="1"/>
        </p:nvSpPr>
        <p:spPr>
          <a:xfrm>
            <a:off x="-637" y="3537000"/>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6" name="Textplatzhalter 20">
            <a:extLst>
              <a:ext uri="{FF2B5EF4-FFF2-40B4-BE49-F238E27FC236}">
                <a16:creationId xmlns:a16="http://schemas.microsoft.com/office/drawing/2014/main" id="{A4C3430A-7E32-784A-A054-05C3781007FF}"/>
              </a:ext>
            </a:extLst>
          </p:cNvPr>
          <p:cNvSpPr>
            <a:spLocks noGrp="1"/>
          </p:cNvSpPr>
          <p:nvPr>
            <p:ph type="body" sz="quarter" idx="16" hasCustomPrompt="1"/>
          </p:nvPr>
        </p:nvSpPr>
        <p:spPr>
          <a:xfrm>
            <a:off x="6479944" y="2626341"/>
            <a:ext cx="5448531" cy="246221"/>
          </a:xfrm>
        </p:spPr>
        <p:txBody>
          <a:bodyPr wrap="square" anchor="b">
            <a:no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7" name="Datumsplatzhalter 4"/>
          <p:cNvSpPr>
            <a:spLocks noGrp="1"/>
          </p:cNvSpPr>
          <p:nvPr>
            <p:ph type="dt" sz="half" idx="2"/>
          </p:nvPr>
        </p:nvSpPr>
        <p:spPr>
          <a:xfrm>
            <a:off x="6935446" y="2956184"/>
            <a:ext cx="2211216"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9DE38736-15FE-4274-A711-6A93D36C3A72}" type="datetime4">
              <a:rPr lang="de-DE" smtClean="0"/>
              <a:t>25. März 2019</a:t>
            </a:fld>
            <a:endParaRPr lang="de-DE" dirty="0"/>
          </a:p>
        </p:txBody>
      </p:sp>
      <p:sp>
        <p:nvSpPr>
          <p:cNvPr id="15" name="Textfeld 14"/>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8" name="Textfeld 17"/>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0" name="Textfeld 19"/>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1" name="Textfeld 20"/>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22" name="Gruppieren 21"/>
          <p:cNvGrpSpPr/>
          <p:nvPr userDrawn="1"/>
        </p:nvGrpSpPr>
        <p:grpSpPr>
          <a:xfrm>
            <a:off x="-276708" y="-835143"/>
            <a:ext cx="12205181" cy="7972555"/>
            <a:chOff x="-276708" y="-835143"/>
            <a:chExt cx="12205181" cy="7972555"/>
          </a:xfrm>
        </p:grpSpPr>
        <p:cxnSp>
          <p:nvCxnSpPr>
            <p:cNvPr id="23"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3456333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500100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15"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hteck 12"/>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8" name="Gerade Verbindung 7"/>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988050" y="918000"/>
            <a:ext cx="0" cy="59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2504695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43587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39"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2615870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GT America" panose="020B0604020202020204" pitchFamily="34" charset="0"/>
                <a:cs typeface="GT America"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29364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119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Foliennummernplatzhalter 16"/>
          <p:cNvSpPr>
            <a:spLocks noGrp="1"/>
          </p:cNvSpPr>
          <p:nvPr>
            <p:ph type="sldNum" sz="quarter" idx="17"/>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10" name="Textplatzhalter 15">
            <a:extLst>
              <a:ext uri="{FF2B5EF4-FFF2-40B4-BE49-F238E27FC236}">
                <a16:creationId xmlns:a16="http://schemas.microsoft.com/office/drawing/2014/main" id="{616C383F-4C26-3742-8E54-12A54343F08C}"/>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err="1"/>
              <a:t>KApitel</a:t>
            </a:r>
            <a:endParaRPr lang="de-DE" dirty="0"/>
          </a:p>
        </p:txBody>
      </p:sp>
    </p:spTree>
    <p:extLst>
      <p:ext uri="{BB962C8B-B14F-4D97-AF65-F5344CB8AC3E}">
        <p14:creationId xmlns:p14="http://schemas.microsoft.com/office/powerpoint/2010/main" val="4129694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134163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21"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16028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hoch 50%">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4" name="Bildplatzhalter 13"/>
          <p:cNvSpPr>
            <a:spLocks noGrp="1"/>
          </p:cNvSpPr>
          <p:nvPr>
            <p:ph type="pic" sz="quarter" idx="17"/>
          </p:nvPr>
        </p:nvSpPr>
        <p:spPr>
          <a:xfrm>
            <a:off x="6043200" y="0"/>
            <a:ext cx="6148800" cy="6858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a:t>Bild durch Klicken auf Symbol hinzufügen</a:t>
            </a:r>
            <a:endParaRPr lang="de-DE"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636840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7645"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1966051" y="4728545"/>
            <a:ext cx="3744000" cy="640175"/>
          </a:xfrm>
        </p:spPr>
        <p:txBody>
          <a:bodyPr wrap="square" anchor="b">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1966051" y="6207115"/>
            <a:ext cx="3949929"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sp>
        <p:nvSpPr>
          <p:cNvPr id="21" name="object 6">
            <a:extLst>
              <a:ext uri="{FF2B5EF4-FFF2-40B4-BE49-F238E27FC236}">
                <a16:creationId xmlns:a16="http://schemas.microsoft.com/office/drawing/2014/main" id="{7A6E9864-542A-6F4C-965E-7D2AEBA2E01D}"/>
              </a:ext>
            </a:extLst>
          </p:cNvPr>
          <p:cNvSpPr/>
          <p:nvPr userDrawn="1"/>
        </p:nvSpPr>
        <p:spPr>
          <a:xfrm>
            <a:off x="1710074" y="1710000"/>
            <a:ext cx="45719" cy="514800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5" name="Textplatzhalter 15"/>
          <p:cNvSpPr>
            <a:spLocks noGrp="1"/>
          </p:cNvSpPr>
          <p:nvPr>
            <p:ph type="body" sz="quarter" idx="14" hasCustomPrompt="1"/>
          </p:nvPr>
        </p:nvSpPr>
        <p:spPr>
          <a:xfrm>
            <a:off x="-16405" y="944724"/>
            <a:ext cx="6037200" cy="2308324"/>
          </a:xfrm>
          <a:solidFill>
            <a:schemeClr val="tx2"/>
          </a:solidFill>
          <a:effectLst>
            <a:outerShdw dist="27940" dir="5400000" algn="t" rotWithShape="0">
              <a:prstClr val="black"/>
            </a:outerShdw>
          </a:effectLst>
        </p:spPr>
        <p:txBody>
          <a:bodyPr wrap="square" lIns="234000" rIns="144000" bIns="0">
            <a:spAutoFit/>
          </a:bodyPr>
          <a:lstStyle>
            <a:lvl1pPr algn="l">
              <a:lnSpc>
                <a:spcPct val="100000"/>
              </a:lnSpc>
              <a:spcBef>
                <a:spcPts val="0"/>
              </a:spcBef>
              <a:defRPr sz="5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Titel durch klicken hinzufügen</a:t>
            </a:r>
          </a:p>
        </p:txBody>
      </p:sp>
      <p:sp>
        <p:nvSpPr>
          <p:cNvPr id="23" name="object 6">
            <a:extLst>
              <a:ext uri="{FF2B5EF4-FFF2-40B4-BE49-F238E27FC236}">
                <a16:creationId xmlns:a16="http://schemas.microsoft.com/office/drawing/2014/main" id="{35B15152-362B-804E-8180-EB8D98DF2756}"/>
              </a:ext>
            </a:extLst>
          </p:cNvPr>
          <p:cNvSpPr/>
          <p:nvPr userDrawn="1"/>
        </p:nvSpPr>
        <p:spPr>
          <a:xfrm>
            <a:off x="6032536" y="-6350"/>
            <a:ext cx="45719" cy="6864350"/>
          </a:xfrm>
          <a:custGeom>
            <a:avLst/>
            <a:gdLst/>
            <a:ahLst/>
            <a:cxnLst/>
            <a:rect l="l" t="t" r="r" b="b"/>
            <a:pathLst>
              <a:path h="4698365">
                <a:moveTo>
                  <a:pt x="0" y="0"/>
                </a:moveTo>
                <a:lnTo>
                  <a:pt x="0" y="4697996"/>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6" name="Textplatzhalter 20">
            <a:extLst>
              <a:ext uri="{FF2B5EF4-FFF2-40B4-BE49-F238E27FC236}">
                <a16:creationId xmlns:a16="http://schemas.microsoft.com/office/drawing/2014/main" id="{154663BA-8C19-9E4F-A02C-E19A516A7AEC}"/>
              </a:ext>
            </a:extLst>
          </p:cNvPr>
          <p:cNvSpPr>
            <a:spLocks noGrp="1"/>
          </p:cNvSpPr>
          <p:nvPr>
            <p:ph type="body" sz="quarter" idx="16" hasCustomPrompt="1"/>
          </p:nvPr>
        </p:nvSpPr>
        <p:spPr>
          <a:xfrm>
            <a:off x="1966051" y="5877272"/>
            <a:ext cx="3950723"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8" name="Datumsplatzhalter 4"/>
          <p:cNvSpPr>
            <a:spLocks noGrp="1"/>
          </p:cNvSpPr>
          <p:nvPr>
            <p:ph type="dt" sz="half" idx="2"/>
          </p:nvPr>
        </p:nvSpPr>
        <p:spPr>
          <a:xfrm>
            <a:off x="2403466" y="6207115"/>
            <a:ext cx="3024831"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9D4123BD-F9C4-4472-A3C1-3B7DFD31DE00}" type="datetime4">
              <a:rPr lang="de-DE" smtClean="0"/>
              <a:t>25. März 2019</a:t>
            </a:fld>
            <a:endParaRPr lang="de-DE" dirty="0"/>
          </a:p>
        </p:txBody>
      </p:sp>
      <p:sp>
        <p:nvSpPr>
          <p:cNvPr id="17" name="Textfeld 16"/>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2" name="Textfeld 21"/>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4" name="Textfeld 23"/>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25" name="Gruppieren 24"/>
          <p:cNvGrpSpPr/>
          <p:nvPr userDrawn="1"/>
        </p:nvGrpSpPr>
        <p:grpSpPr>
          <a:xfrm>
            <a:off x="-276708" y="-835143"/>
            <a:ext cx="12205181" cy="7972555"/>
            <a:chOff x="-276708" y="-835143"/>
            <a:chExt cx="12205181" cy="7972555"/>
          </a:xfrm>
        </p:grpSpPr>
        <p:cxnSp>
          <p:nvCxnSpPr>
            <p:cNvPr id="27"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990748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750226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45"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041195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425950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35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12" name="Textplatzhalter 15"/>
          <p:cNvSpPr>
            <a:spLocks noGrp="1"/>
          </p:cNvSpPr>
          <p:nvPr>
            <p:ph type="body" sz="quarter" idx="13" hasCustomPrompt="1"/>
          </p:nvPr>
        </p:nvSpPr>
        <p:spPr>
          <a:xfrm>
            <a:off x="0" y="9108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Tree>
    <p:extLst>
      <p:ext uri="{BB962C8B-B14F-4D97-AF65-F5344CB8AC3E}">
        <p14:creationId xmlns:p14="http://schemas.microsoft.com/office/powerpoint/2010/main" val="171206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9744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269"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4009065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524698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0929"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055140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738750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29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4238819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11548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175"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0800"/>
            <a:ext cx="11928472" cy="991792"/>
          </a:xfrm>
          <a:solidFill>
            <a:schemeClr val="bg1"/>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05018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083095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07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0" name="Gerade Verbindung 19"/>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1"/>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9"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11"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250994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584333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01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0" name="Gerade Verbindung 19"/>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2">
            <a:extLst>
              <a:ext uri="{FF2B5EF4-FFF2-40B4-BE49-F238E27FC236}">
                <a16:creationId xmlns:a16="http://schemas.microsoft.com/office/drawing/2014/main" id="{3B32DA5B-3025-5D45-A927-BAED7D4FEB3A}"/>
              </a:ext>
            </a:extLst>
          </p:cNvPr>
          <p:cNvSpPr>
            <a:spLocks noGrp="1"/>
          </p:cNvSpPr>
          <p:nvPr>
            <p:ph idx="17" hasCustomPrompt="1"/>
          </p:nvPr>
        </p:nvSpPr>
        <p:spPr>
          <a:xfrm>
            <a:off x="263525" y="1052736"/>
            <a:ext cx="11448000" cy="346310"/>
          </a:xfrm>
          <a:prstGeom prst="rect">
            <a:avLst/>
          </a:prstGeom>
        </p:spPr>
        <p:txBody>
          <a:bodyPr vert="horz" lIns="0" tIns="0" rIns="0" bIns="0" rtlCol="0">
            <a:noAutofit/>
          </a:bodyPr>
          <a:lstStyle>
            <a:lvl1pPr>
              <a:defRPr>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9"/>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11"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12"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437585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976307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52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Bildplatzhalter 5"/>
          <p:cNvSpPr>
            <a:spLocks noGrp="1"/>
          </p:cNvSpPr>
          <p:nvPr>
            <p:ph type="pic" sz="quarter" idx="12"/>
          </p:nvPr>
        </p:nvSpPr>
        <p:spPr>
          <a:xfrm>
            <a:off x="1" y="0"/>
            <a:ext cx="11928472" cy="6858000"/>
          </a:xfrm>
          <a:solidFill>
            <a:schemeClr val="bg2"/>
          </a:solidFill>
        </p:spPr>
        <p:txBody>
          <a:bodyPr lIns="72000" tIns="72000" rIns="72000" bIns="72000"/>
          <a:lstStyle>
            <a:lvl1pPr>
              <a:defRPr>
                <a:solidFill>
                  <a:schemeClr val="tx1"/>
                </a:solidFill>
              </a:defRPr>
            </a:lvl1pPr>
          </a:lstStyle>
          <a:p>
            <a:endParaRPr lang="de-DE" dirty="0"/>
          </a:p>
        </p:txBody>
      </p:sp>
      <p:sp>
        <p:nvSpPr>
          <p:cNvPr id="16" name="Textfeld 15"/>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3" name="Foliennummernplatzhalter 2"/>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183376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909313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2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68526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hoch 30%">
    <p:spTree>
      <p:nvGrpSpPr>
        <p:cNvPr id="1" name=""/>
        <p:cNvGrpSpPr/>
        <p:nvPr/>
      </p:nvGrpSpPr>
      <p:grpSpPr>
        <a:xfrm>
          <a:off x="0" y="0"/>
          <a:ext cx="0" cy="0"/>
          <a:chOff x="0" y="0"/>
          <a:chExt cx="0" cy="0"/>
        </a:xfrm>
      </p:grpSpPr>
      <p:sp>
        <p:nvSpPr>
          <p:cNvPr id="8" name="Rechteck 7"/>
          <p:cNvSpPr/>
          <p:nvPr userDrawn="1"/>
        </p:nvSpPr>
        <p:spPr>
          <a:xfrm>
            <a:off x="3176"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3" name="Rechteck 2"/>
          <p:cNvSpPr/>
          <p:nvPr userDrawn="1"/>
        </p:nvSpPr>
        <p:spPr>
          <a:xfrm>
            <a:off x="8004212" y="0"/>
            <a:ext cx="3924261" cy="3140968"/>
          </a:xfrm>
          <a:prstGeom prst="rect">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lgn="l">
              <a:buFont typeface="GT America" panose="020B0604020202020204" pitchFamily="34" charset="0"/>
              <a:buChar char="•"/>
            </a:pPr>
            <a:endParaRPr lang="de-DE" sz="1600" dirty="0" err="1">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294950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8669"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1966051" y="5048632"/>
            <a:ext cx="5724000" cy="320088"/>
          </a:xfrm>
        </p:spPr>
        <p:txBody>
          <a:bodyPr wrap="square" anchor="b">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1966051" y="6207115"/>
            <a:ext cx="3950723"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4129" y="90661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21" name="object 6">
            <a:extLst>
              <a:ext uri="{FF2B5EF4-FFF2-40B4-BE49-F238E27FC236}">
                <a16:creationId xmlns:a16="http://schemas.microsoft.com/office/drawing/2014/main" id="{7A6E9864-542A-6F4C-965E-7D2AEBA2E01D}"/>
              </a:ext>
            </a:extLst>
          </p:cNvPr>
          <p:cNvSpPr/>
          <p:nvPr userDrawn="1"/>
        </p:nvSpPr>
        <p:spPr>
          <a:xfrm>
            <a:off x="1710074" y="1674000"/>
            <a:ext cx="45719" cy="518400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4" name="Bildplatzhalter 13"/>
          <p:cNvSpPr>
            <a:spLocks noGrp="1"/>
          </p:cNvSpPr>
          <p:nvPr>
            <p:ph type="pic" sz="quarter" idx="17"/>
          </p:nvPr>
        </p:nvSpPr>
        <p:spPr>
          <a:xfrm>
            <a:off x="7915200" y="0"/>
            <a:ext cx="4276800" cy="6858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a:t>Bild durch Klicken auf Symbol hinzufügen</a:t>
            </a:r>
            <a:endParaRPr lang="de-DE" dirty="0"/>
          </a:p>
        </p:txBody>
      </p:sp>
      <p:sp>
        <p:nvSpPr>
          <p:cNvPr id="23" name="object 6">
            <a:extLst>
              <a:ext uri="{FF2B5EF4-FFF2-40B4-BE49-F238E27FC236}">
                <a16:creationId xmlns:a16="http://schemas.microsoft.com/office/drawing/2014/main" id="{35B15152-362B-804E-8180-EB8D98DF2756}"/>
              </a:ext>
            </a:extLst>
          </p:cNvPr>
          <p:cNvSpPr/>
          <p:nvPr userDrawn="1"/>
        </p:nvSpPr>
        <p:spPr>
          <a:xfrm>
            <a:off x="7897200" y="-6350"/>
            <a:ext cx="45719" cy="6864350"/>
          </a:xfrm>
          <a:custGeom>
            <a:avLst/>
            <a:gdLst/>
            <a:ahLst/>
            <a:cxnLst/>
            <a:rect l="l" t="t" r="r" b="b"/>
            <a:pathLst>
              <a:path h="4698365">
                <a:moveTo>
                  <a:pt x="0" y="0"/>
                </a:moveTo>
                <a:lnTo>
                  <a:pt x="0" y="4697996"/>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Textplatzhalter 20">
            <a:extLst>
              <a:ext uri="{FF2B5EF4-FFF2-40B4-BE49-F238E27FC236}">
                <a16:creationId xmlns:a16="http://schemas.microsoft.com/office/drawing/2014/main" id="{933EB4BE-B7DA-FF4C-B744-5423D0C89B33}"/>
              </a:ext>
            </a:extLst>
          </p:cNvPr>
          <p:cNvSpPr>
            <a:spLocks noGrp="1"/>
          </p:cNvSpPr>
          <p:nvPr>
            <p:ph type="body" sz="quarter" idx="16" hasCustomPrompt="1"/>
          </p:nvPr>
        </p:nvSpPr>
        <p:spPr>
          <a:xfrm>
            <a:off x="1966051" y="5877272"/>
            <a:ext cx="3950723"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6" name="Textfeld 15"/>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2" name="Textfeld 21"/>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4" name="Textfeld 23"/>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25" name="Gruppieren 24"/>
          <p:cNvGrpSpPr/>
          <p:nvPr userDrawn="1"/>
        </p:nvGrpSpPr>
        <p:grpSpPr>
          <a:xfrm>
            <a:off x="-276708" y="-835143"/>
            <a:ext cx="12205181" cy="7972555"/>
            <a:chOff x="-276708" y="-835143"/>
            <a:chExt cx="12205181" cy="7972555"/>
          </a:xfrm>
        </p:grpSpPr>
        <p:cxnSp>
          <p:nvCxnSpPr>
            <p:cNvPr id="27"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
        <p:nvSpPr>
          <p:cNvPr id="52" name="Datumsplatzhalter 4"/>
          <p:cNvSpPr>
            <a:spLocks noGrp="1"/>
          </p:cNvSpPr>
          <p:nvPr>
            <p:ph type="dt" sz="half" idx="2"/>
          </p:nvPr>
        </p:nvSpPr>
        <p:spPr>
          <a:xfrm>
            <a:off x="2403466" y="6207115"/>
            <a:ext cx="3024831"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9D4123BD-F9C4-4472-A3C1-3B7DFD31DE00}" type="datetime4">
              <a:rPr lang="de-DE" smtClean="0"/>
              <a:t>25. März 2019</a:t>
            </a:fld>
            <a:endParaRPr lang="de-DE" dirty="0"/>
          </a:p>
        </p:txBody>
      </p:sp>
      <p:sp>
        <p:nvSpPr>
          <p:cNvPr id="54" name="Textplatzhalter 15"/>
          <p:cNvSpPr>
            <a:spLocks noGrp="1"/>
          </p:cNvSpPr>
          <p:nvPr>
            <p:ph type="body" sz="quarter" idx="14" hasCustomPrompt="1"/>
          </p:nvPr>
        </p:nvSpPr>
        <p:spPr>
          <a:xfrm>
            <a:off x="-16405" y="944724"/>
            <a:ext cx="7902000" cy="1538883"/>
          </a:xfrm>
          <a:solidFill>
            <a:schemeClr val="tx2"/>
          </a:solidFill>
          <a:effectLst>
            <a:outerShdw dist="27940" dir="5400000" algn="t" rotWithShape="0">
              <a:prstClr val="black"/>
            </a:outerShdw>
          </a:effectLst>
        </p:spPr>
        <p:txBody>
          <a:bodyPr wrap="square" lIns="234000" rIns="144000" bIns="0">
            <a:spAutoFit/>
          </a:bodyPr>
          <a:lstStyle>
            <a:lvl1pPr algn="l">
              <a:lnSpc>
                <a:spcPct val="100000"/>
              </a:lnSpc>
              <a:spcBef>
                <a:spcPts val="0"/>
              </a:spcBef>
              <a:defRPr sz="5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Titel durch klicken hinzufügen</a:t>
            </a:r>
          </a:p>
        </p:txBody>
      </p:sp>
    </p:spTree>
    <p:extLst>
      <p:ext uri="{BB962C8B-B14F-4D97-AF65-F5344CB8AC3E}">
        <p14:creationId xmlns:p14="http://schemas.microsoft.com/office/powerpoint/2010/main" val="2435284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50012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147"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3014085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625363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748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102743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547869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9905"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649588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964361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6395"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25777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750592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5267"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039567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142278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6291"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775696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959796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3627"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180794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6492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001"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2935024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459374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1411"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615263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635197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43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959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quer 40%">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268652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969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2" name="Titel 1"/>
          <p:cNvSpPr>
            <a:spLocks noGrp="1"/>
          </p:cNvSpPr>
          <p:nvPr>
            <p:ph type="title" hasCustomPrompt="1"/>
          </p:nvPr>
        </p:nvSpPr>
        <p:spPr>
          <a:xfrm>
            <a:off x="263524" y="1134800"/>
            <a:ext cx="11664951" cy="892721"/>
          </a:xfrm>
        </p:spPr>
        <p:txBody>
          <a:bodyPr anchor="t"/>
          <a:lstStyle>
            <a:lvl1pPr>
              <a:lnSpc>
                <a:spcPts val="6600"/>
              </a:lnSpc>
              <a:defRPr sz="50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 der </a:t>
            </a:r>
            <a:r>
              <a:rPr lang="de-DE" dirty="0" err="1"/>
              <a:t>präsentation</a:t>
            </a:r>
            <a:endParaRPr lang="en-US" dirty="0"/>
          </a:p>
        </p:txBody>
      </p:sp>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264050" y="2886198"/>
            <a:ext cx="5723938" cy="320088"/>
          </a:xfrm>
        </p:spPr>
        <p:txBody>
          <a:bodyPr wrap="square" anchor="b" anchorCtr="0">
            <a:spAutoFit/>
          </a:bodyPr>
          <a:lstStyle>
            <a:lvl1pPr>
              <a:lnSpc>
                <a:spcPct val="130000"/>
              </a:lnSpc>
              <a:spcBef>
                <a:spcPts val="0"/>
              </a:spcBef>
              <a:defRPr sz="16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6483260" y="2960065"/>
            <a:ext cx="5448530" cy="246221"/>
          </a:xfrm>
        </p:spPr>
        <p:txBody>
          <a:bodyPr wrap="square" anchor="b">
            <a:sp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Ort,</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4" name="Bildplatzhalter 13"/>
          <p:cNvSpPr>
            <a:spLocks noGrp="1"/>
          </p:cNvSpPr>
          <p:nvPr>
            <p:ph type="pic" sz="quarter" idx="17"/>
          </p:nvPr>
        </p:nvSpPr>
        <p:spPr>
          <a:xfrm>
            <a:off x="3176" y="3546000"/>
            <a:ext cx="12189618" cy="3312000"/>
          </a:xfrm>
          <a:solidFill>
            <a:schemeClr val="bg2"/>
          </a:solidFill>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a:t>Bild durch Klicken auf Symbol hinzufügen</a:t>
            </a:r>
            <a:endParaRPr lang="de-DE" dirty="0"/>
          </a:p>
        </p:txBody>
      </p:sp>
      <p:sp>
        <p:nvSpPr>
          <p:cNvPr id="31" name="object 5">
            <a:extLst>
              <a:ext uri="{FF2B5EF4-FFF2-40B4-BE49-F238E27FC236}">
                <a16:creationId xmlns:a16="http://schemas.microsoft.com/office/drawing/2014/main" id="{E53813C0-5592-A544-AC61-84B1689DD6BA}"/>
              </a:ext>
            </a:extLst>
          </p:cNvPr>
          <p:cNvSpPr/>
          <p:nvPr userDrawn="1"/>
        </p:nvSpPr>
        <p:spPr>
          <a:xfrm>
            <a:off x="0" y="2027521"/>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32" name="object 6">
            <a:extLst>
              <a:ext uri="{FF2B5EF4-FFF2-40B4-BE49-F238E27FC236}">
                <a16:creationId xmlns:a16="http://schemas.microsoft.com/office/drawing/2014/main" id="{7A6E9864-542A-6F4C-965E-7D2AEBA2E01D}"/>
              </a:ext>
            </a:extLst>
          </p:cNvPr>
          <p:cNvSpPr/>
          <p:nvPr userDrawn="1"/>
        </p:nvSpPr>
        <p:spPr>
          <a:xfrm flipH="1">
            <a:off x="6045690" y="2027521"/>
            <a:ext cx="45719" cy="1509479"/>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33" name="object 5">
            <a:extLst>
              <a:ext uri="{FF2B5EF4-FFF2-40B4-BE49-F238E27FC236}">
                <a16:creationId xmlns:a16="http://schemas.microsoft.com/office/drawing/2014/main" id="{015ACE90-02E3-8C47-94C3-2D89724CC019}"/>
              </a:ext>
            </a:extLst>
          </p:cNvPr>
          <p:cNvSpPr/>
          <p:nvPr userDrawn="1"/>
        </p:nvSpPr>
        <p:spPr>
          <a:xfrm>
            <a:off x="-637" y="3537000"/>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6" name="Textplatzhalter 20">
            <a:extLst>
              <a:ext uri="{FF2B5EF4-FFF2-40B4-BE49-F238E27FC236}">
                <a16:creationId xmlns:a16="http://schemas.microsoft.com/office/drawing/2014/main" id="{A4C3430A-7E32-784A-A054-05C3781007FF}"/>
              </a:ext>
            </a:extLst>
          </p:cNvPr>
          <p:cNvSpPr>
            <a:spLocks noGrp="1"/>
          </p:cNvSpPr>
          <p:nvPr>
            <p:ph type="body" sz="quarter" idx="16" hasCustomPrompt="1"/>
          </p:nvPr>
        </p:nvSpPr>
        <p:spPr>
          <a:xfrm>
            <a:off x="6479944" y="2626341"/>
            <a:ext cx="5448531" cy="246221"/>
          </a:xfrm>
        </p:spPr>
        <p:txBody>
          <a:bodyPr wrap="square" anchor="b">
            <a:noAutofit/>
          </a:bodyPr>
          <a:lstStyle>
            <a:lvl1pPr>
              <a:spcBef>
                <a:spcPts val="0"/>
              </a:spcBef>
              <a:defRPr sz="1600" cap="none"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Name</a:t>
            </a:r>
          </a:p>
        </p:txBody>
      </p:sp>
      <p:sp>
        <p:nvSpPr>
          <p:cNvPr id="17" name="Datumsplatzhalter 4"/>
          <p:cNvSpPr>
            <a:spLocks noGrp="1"/>
          </p:cNvSpPr>
          <p:nvPr>
            <p:ph type="dt" sz="half" idx="2"/>
          </p:nvPr>
        </p:nvSpPr>
        <p:spPr>
          <a:xfrm>
            <a:off x="6935446" y="2956184"/>
            <a:ext cx="2211216" cy="246221"/>
          </a:xfrm>
          <a:prstGeom prst="rect">
            <a:avLst/>
          </a:prstGeom>
        </p:spPr>
        <p:txBody>
          <a:bodyPr vert="horz" lIns="0" tIns="0" rIns="0" bIns="0" rtlCol="0" anchor="b">
            <a:noAutofit/>
          </a:bodyPr>
          <a:lstStyle>
            <a:lvl1pPr algn="l">
              <a:defRPr sz="16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9DE38736-15FE-4274-A711-6A93D36C3A72}" type="datetime4">
              <a:rPr lang="de-DE" smtClean="0"/>
              <a:t>25. März 2019</a:t>
            </a:fld>
            <a:endParaRPr lang="de-DE" dirty="0"/>
          </a:p>
        </p:txBody>
      </p:sp>
      <p:sp>
        <p:nvSpPr>
          <p:cNvPr id="15" name="Textfeld 14"/>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8" name="Textfeld 17"/>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0" name="Textfeld 19"/>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21" name="Textfeld 20"/>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22" name="Gruppieren 21"/>
          <p:cNvGrpSpPr/>
          <p:nvPr userDrawn="1"/>
        </p:nvGrpSpPr>
        <p:grpSpPr>
          <a:xfrm>
            <a:off x="-276708" y="-835143"/>
            <a:ext cx="12205181" cy="7972555"/>
            <a:chOff x="-276708" y="-835143"/>
            <a:chExt cx="12205181" cy="7972555"/>
          </a:xfrm>
        </p:grpSpPr>
        <p:cxnSp>
          <p:nvCxnSpPr>
            <p:cNvPr id="23"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128082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557487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977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2086970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55400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25"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495310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2348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844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482768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288625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13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7928733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762506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315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636117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588091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6049"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882286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51822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434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601074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93512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15"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4154788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50482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7555"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8651323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795671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857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224495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771689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456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hteck 12"/>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8" name="Gerade Verbindung 7"/>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988050" y="918000"/>
            <a:ext cx="0" cy="59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1486554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04134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591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856824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388194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7073"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2184559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610438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9467"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3722756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0455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05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878697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774582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8097"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954709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57936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0145"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5081975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107847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1169"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2842478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GT America" panose="020B0604020202020204" pitchFamily="34" charset="0"/>
                <a:cs typeface="GT America"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510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Foliennummernplatzhalter 16"/>
          <p:cNvSpPr>
            <a:spLocks noGrp="1"/>
          </p:cNvSpPr>
          <p:nvPr>
            <p:ph type="sldNum" sz="quarter" idx="17"/>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14" name="Textplatzhalter 15">
            <a:extLst>
              <a:ext uri="{FF2B5EF4-FFF2-40B4-BE49-F238E27FC236}">
                <a16:creationId xmlns:a16="http://schemas.microsoft.com/office/drawing/2014/main" id="{1A835BE2-55CD-2A46-97A5-3378A6C95F22}"/>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err="1"/>
              <a:t>KApitel</a:t>
            </a:r>
            <a:endParaRPr lang="de-DE" dirty="0"/>
          </a:p>
        </p:txBody>
      </p:sp>
    </p:spTree>
    <p:extLst>
      <p:ext uri="{BB962C8B-B14F-4D97-AF65-F5344CB8AC3E}">
        <p14:creationId xmlns:p14="http://schemas.microsoft.com/office/powerpoint/2010/main" val="888355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2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4655517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714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177030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GT America" panose="020B0604020202020204" pitchFamily="34" charset="0"/>
                <a:cs typeface="GT America"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955636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095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Foliennummernplatzhalter 16"/>
          <p:cNvSpPr>
            <a:spLocks noGrp="1"/>
          </p:cNvSpPr>
          <p:nvPr>
            <p:ph type="sldNum" sz="quarter" idx="17"/>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14" name="Textplatzhalter 15">
            <a:extLst>
              <a:ext uri="{FF2B5EF4-FFF2-40B4-BE49-F238E27FC236}">
                <a16:creationId xmlns:a16="http://schemas.microsoft.com/office/drawing/2014/main" id="{1A835BE2-55CD-2A46-97A5-3378A6C95F22}"/>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err="1"/>
              <a:t>KApitel</a:t>
            </a:r>
            <a:endParaRPr lang="de-DE" dirty="0"/>
          </a:p>
        </p:txBody>
      </p:sp>
    </p:spTree>
    <p:extLst>
      <p:ext uri="{BB962C8B-B14F-4D97-AF65-F5344CB8AC3E}">
        <p14:creationId xmlns:p14="http://schemas.microsoft.com/office/powerpoint/2010/main" val="2747235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817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
        <p:nvSpPr>
          <p:cNvPr id="12" name="Textplatzhalter 15"/>
          <p:cNvSpPr>
            <a:spLocks noGrp="1"/>
          </p:cNvSpPr>
          <p:nvPr>
            <p:ph type="body" sz="quarter" idx="13" hasCustomPrompt="1"/>
          </p:nvPr>
        </p:nvSpPr>
        <p:spPr>
          <a:xfrm>
            <a:off x="0" y="9144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Tree>
    <p:extLst>
      <p:ext uri="{BB962C8B-B14F-4D97-AF65-F5344CB8AC3E}">
        <p14:creationId xmlns:p14="http://schemas.microsoft.com/office/powerpoint/2010/main" val="11046550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919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39248679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022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973485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124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2745858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226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2828182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431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2807970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534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528143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6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9940741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738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4174865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841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Tree>
    <p:extLst>
      <p:ext uri="{BB962C8B-B14F-4D97-AF65-F5344CB8AC3E}">
        <p14:creationId xmlns:p14="http://schemas.microsoft.com/office/powerpoint/2010/main" val="177823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202753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98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187820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25462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300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‹Nr.›</a:t>
            </a:fld>
            <a:endParaRPr lang="de-DE" dirty="0"/>
          </a:p>
        </p:txBody>
      </p:sp>
    </p:spTree>
    <p:extLst>
      <p:ext uri="{BB962C8B-B14F-4D97-AF65-F5344CB8AC3E}">
        <p14:creationId xmlns:p14="http://schemas.microsoft.com/office/powerpoint/2010/main" val="333535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slideLayout" Target="../slideLayouts/slideLayout60.xml"/><Relationship Id="rId7" Type="http://schemas.openxmlformats.org/officeDocument/2006/relationships/vmlDrawing" Target="../drawings/vmlDrawing67.v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0.xml"/><Relationship Id="rId5" Type="http://schemas.openxmlformats.org/officeDocument/2006/relationships/slideLayout" Target="../slideLayouts/slideLayout62.xml"/><Relationship Id="rId10" Type="http://schemas.openxmlformats.org/officeDocument/2006/relationships/image" Target="../media/image1.emf"/><Relationship Id="rId4" Type="http://schemas.openxmlformats.org/officeDocument/2006/relationships/slideLayout" Target="../slideLayouts/slideLayout61.xml"/><Relationship Id="rId9" Type="http://schemas.openxmlformats.org/officeDocument/2006/relationships/oleObject" Target="../embeddings/oleObject62.bin"/></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7" Type="http://schemas.openxmlformats.org/officeDocument/2006/relationships/image" Target="../media/image1.emf"/><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oleObject" Target="../embeddings/oleObject68.bin"/><Relationship Id="rId5" Type="http://schemas.openxmlformats.org/officeDocument/2006/relationships/tags" Target="../tags/tag74.xml"/><Relationship Id="rId4" Type="http://schemas.openxmlformats.org/officeDocument/2006/relationships/vmlDrawing" Target="../drawings/vmlDrawing73.v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7" Type="http://schemas.openxmlformats.org/officeDocument/2006/relationships/image" Target="../media/image1.emf"/><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oleObject" Target="../embeddings/oleObject71.bin"/><Relationship Id="rId5" Type="http://schemas.openxmlformats.org/officeDocument/2006/relationships/tags" Target="../tags/tag77.xml"/><Relationship Id="rId4" Type="http://schemas.openxmlformats.org/officeDocument/2006/relationships/vmlDrawing" Target="../drawings/vmlDrawing76.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e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oleObject" Target="../embeddings/oleObject8.bin"/><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ags" Target="../tags/tag80.xml"/><Relationship Id="rId5" Type="http://schemas.openxmlformats.org/officeDocument/2006/relationships/slideLayout" Target="../slideLayouts/slideLayout71.xml"/><Relationship Id="rId10" Type="http://schemas.openxmlformats.org/officeDocument/2006/relationships/vmlDrawing" Target="../drawings/vmlDrawing79.vml"/><Relationship Id="rId4" Type="http://schemas.openxmlformats.org/officeDocument/2006/relationships/slideLayout" Target="../slideLayouts/slideLayout70.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slideLayout" Target="../slideLayouts/slideLayout77.xml"/><Relationship Id="rId7" Type="http://schemas.openxmlformats.org/officeDocument/2006/relationships/vmlDrawing" Target="../drawings/vmlDrawing88.v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4.xml"/><Relationship Id="rId5" Type="http://schemas.openxmlformats.org/officeDocument/2006/relationships/slideLayout" Target="../slideLayouts/slideLayout79.xml"/><Relationship Id="rId10" Type="http://schemas.openxmlformats.org/officeDocument/2006/relationships/image" Target="../media/image1.emf"/><Relationship Id="rId4" Type="http://schemas.openxmlformats.org/officeDocument/2006/relationships/slideLayout" Target="../slideLayouts/slideLayout78.xml"/><Relationship Id="rId9" Type="http://schemas.openxmlformats.org/officeDocument/2006/relationships/oleObject" Target="../embeddings/oleObject39.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vmlDrawing" Target="../drawings/vmlDrawing8.v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1.emf"/><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oleObject" Target="../embeddings/oleObject8.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vmlDrawing" Target="../drawings/vmlDrawing19.v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oleObject" Target="../embeddings/oleObject17.bin"/><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oleObject" Target="../embeddings/oleObject26.bin"/><Relationship Id="rId5" Type="http://schemas.openxmlformats.org/officeDocument/2006/relationships/slideLayout" Target="../slideLayouts/slideLayout32.xml"/><Relationship Id="rId10" Type="http://schemas.openxmlformats.org/officeDocument/2006/relationships/tags" Target="../tags/tag32.xml"/><Relationship Id="rId4" Type="http://schemas.openxmlformats.org/officeDocument/2006/relationships/slideLayout" Target="../slideLayouts/slideLayout31.xml"/><Relationship Id="rId9" Type="http://schemas.openxmlformats.org/officeDocument/2006/relationships/vmlDrawing" Target="../drawings/vmlDrawing31.v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slideLayout" Target="../slideLayouts/slideLayout37.xml"/><Relationship Id="rId7" Type="http://schemas.openxmlformats.org/officeDocument/2006/relationships/tags" Target="../tags/tag40.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vmlDrawing" Target="../drawings/vmlDrawing39.vml"/><Relationship Id="rId5"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slideLayout" Target="../slideLayouts/slideLayout41.xml"/><Relationship Id="rId7" Type="http://schemas.openxmlformats.org/officeDocument/2006/relationships/vmlDrawing" Target="../drawings/vmlDrawing44.v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10" Type="http://schemas.openxmlformats.org/officeDocument/2006/relationships/image" Target="../media/image1.emf"/><Relationship Id="rId4" Type="http://schemas.openxmlformats.org/officeDocument/2006/relationships/slideLayout" Target="../slideLayouts/slideLayout42.xml"/><Relationship Id="rId9" Type="http://schemas.openxmlformats.org/officeDocument/2006/relationships/oleObject" Target="../embeddings/oleObject39.bin"/></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slideLayout" Target="../slideLayouts/slideLayout46.xml"/><Relationship Id="rId7" Type="http://schemas.openxmlformats.org/officeDocument/2006/relationships/tags" Target="../tags/tag51.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vmlDrawing" Target="../drawings/vmlDrawing50.vml"/><Relationship Id="rId5" Type="http://schemas.openxmlformats.org/officeDocument/2006/relationships/theme" Target="../theme/theme7.xml"/><Relationship Id="rId4" Type="http://schemas.openxmlformats.org/officeDocument/2006/relationships/slideLayout" Target="../slideLayouts/slideLayout47.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slideLayout" Target="../slideLayouts/slideLayout50.xml"/><Relationship Id="rId7" Type="http://schemas.openxmlformats.org/officeDocument/2006/relationships/vmlDrawing" Target="../drawings/vmlDrawing55.v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8.xml"/><Relationship Id="rId5" Type="http://schemas.openxmlformats.org/officeDocument/2006/relationships/slideLayout" Target="../slideLayouts/slideLayout52.xml"/><Relationship Id="rId10"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oleObject" Target="../embeddings/oleObject50.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slideLayout" Target="../slideLayouts/slideLayout55.xml"/><Relationship Id="rId7" Type="http://schemas.openxmlformats.org/officeDocument/2006/relationships/vmlDrawing" Target="../drawings/vmlDrawing61.v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9.xml"/><Relationship Id="rId5" Type="http://schemas.openxmlformats.org/officeDocument/2006/relationships/slideLayout" Target="../slideLayouts/slideLayout57.xml"/><Relationship Id="rId10" Type="http://schemas.openxmlformats.org/officeDocument/2006/relationships/image" Target="../media/image1.emf"/><Relationship Id="rId4" Type="http://schemas.openxmlformats.org/officeDocument/2006/relationships/slideLayout" Target="../slideLayouts/slideLayout56.xml"/><Relationship Id="rId9" Type="http://schemas.openxmlformats.org/officeDocument/2006/relationships/oleObject" Target="../embeddings/oleObject5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313738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478" name="think-cell Folie" r:id="rId10" imgW="344" imgH="345" progId="TCLayout.ActiveDocument.1">
                  <p:embed/>
                </p:oleObj>
              </mc:Choice>
              <mc:Fallback>
                <p:oleObj name="think-cell Folie" r:id="rId10" imgW="344" imgH="345"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5400">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Tree>
    <p:extLst>
      <p:ext uri="{BB962C8B-B14F-4D97-AF65-F5344CB8AC3E}">
        <p14:creationId xmlns:p14="http://schemas.microsoft.com/office/powerpoint/2010/main" val="2418597041"/>
      </p:ext>
    </p:extLst>
  </p:cSld>
  <p:clrMap bg1="lt1" tx1="dk1" bg2="lt2" tx2="dk2" accent1="accent1" accent2="accent2" accent3="accent3" accent4="accent4" accent5="accent5" accent6="accent6" hlink="hlink" folHlink="folHlink"/>
  <p:sldLayoutIdLst>
    <p:sldLayoutId id="2147483796" r:id="rId1"/>
    <p:sldLayoutId id="2147483786" r:id="rId2"/>
    <p:sldLayoutId id="2147483929" r:id="rId3"/>
    <p:sldLayoutId id="2147483930" r:id="rId4"/>
    <p:sldLayoutId id="2147483931" r:id="rId5"/>
    <p:sldLayoutId id="2147483780" r:id="rId6"/>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27594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5508"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30421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80" r:id="rId3"/>
    <p:sldLayoutId id="2147483960" r:id="rId4"/>
    <p:sldLayoutId id="2147483903" r:id="rId5"/>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5"/>
            </p:custDataLst>
            <p:extLst>
              <p:ext uri="{D42A27DB-BD31-4B8C-83A1-F6EECF244321}">
                <p14:modId xmlns:p14="http://schemas.microsoft.com/office/powerpoint/2010/main" val="1586542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7963" name="think-cell Folie" r:id="rId6" imgW="344" imgH="345" progId="TCLayout.ActiveDocument.1">
                  <p:embed/>
                </p:oleObj>
              </mc:Choice>
              <mc:Fallback>
                <p:oleObj name="think-cell Folie" r:id="rId6" imgW="344" imgH="34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29765323"/>
      </p:ext>
    </p:extLst>
  </p:cSld>
  <p:clrMap bg1="lt1" tx1="dk1" bg2="lt2" tx2="dk2" accent1="accent1" accent2="accent2" accent3="accent3" accent4="accent4" accent5="accent5" accent6="accent6" hlink="hlink" folHlink="folHlink"/>
  <p:sldLayoutIdLst>
    <p:sldLayoutId id="2147483886" r:id="rId1"/>
    <p:sldLayoutId id="2147483961" r:id="rId2"/>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5"/>
            </p:custDataLst>
            <p:extLst>
              <p:ext uri="{D42A27DB-BD31-4B8C-83A1-F6EECF244321}">
                <p14:modId xmlns:p14="http://schemas.microsoft.com/office/powerpoint/2010/main" val="3231419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7795" name="think-cell Folie" r:id="rId6" imgW="344" imgH="345" progId="TCLayout.ActiveDocument.1">
                  <p:embed/>
                </p:oleObj>
              </mc:Choice>
              <mc:Fallback>
                <p:oleObj name="think-cell Folie" r:id="rId6" imgW="344" imgH="34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320911355"/>
      </p:ext>
    </p:extLst>
  </p:cSld>
  <p:clrMap bg1="lt1" tx1="dk1" bg2="lt2" tx2="dk2" accent1="accent1" accent2="accent2" accent3="accent3" accent4="accent4" accent5="accent5" accent6="accent6" hlink="hlink" folHlink="folHlink"/>
  <p:sldLayoutIdLst>
    <p:sldLayoutId id="2147483962" r:id="rId1"/>
    <p:sldLayoutId id="2147483963" r:id="rId2"/>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1"/>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4076" name="think-cell Folie" r:id="rId12" imgW="344" imgH="345" progId="TCLayout.ActiveDocument.1">
                  <p:embed/>
                </p:oleObj>
              </mc:Choice>
              <mc:Fallback>
                <p:oleObj name="think-cell Folie" r:id="rId12" imgW="344" imgH="345" progId="TCLayout.ActiveDocument.1">
                  <p:embed/>
                  <p:pic>
                    <p:nvPicPr>
                      <p:cNvPr id="8" name="Objekt 7"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Tree>
    <p:extLst>
      <p:ext uri="{BB962C8B-B14F-4D97-AF65-F5344CB8AC3E}">
        <p14:creationId xmlns:p14="http://schemas.microsoft.com/office/powerpoint/2010/main" val="2855592360"/>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3292" name="think-cell Folie" r:id="rId9" imgW="344" imgH="345" progId="TCLayout.ActiveDocument.1">
                  <p:embed/>
                </p:oleObj>
              </mc:Choice>
              <mc:Fallback>
                <p:oleObj name="think-cell Folie" r:id="rId9" imgW="344" imgH="345" progId="TCLayout.ActiveDocument.1">
                  <p:embed/>
                  <p:pic>
                    <p:nvPicPr>
                      <p:cNvPr id="8" name="Objekt 7"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47092596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3"/>
            </p:custDataLst>
            <p:extLst>
              <p:ext uri="{D42A27DB-BD31-4B8C-83A1-F6EECF244321}">
                <p14:modId xmlns:p14="http://schemas.microsoft.com/office/powerpoint/2010/main" val="3007072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741" name="think-cell Folie" r:id="rId14" imgW="344" imgH="345" progId="TCLayout.ActiveDocument.1">
                  <p:embed/>
                </p:oleObj>
              </mc:Choice>
              <mc:Fallback>
                <p:oleObj name="think-cell Folie" r:id="rId14" imgW="344" imgH="345"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Tree>
    <p:extLst>
      <p:ext uri="{BB962C8B-B14F-4D97-AF65-F5344CB8AC3E}">
        <p14:creationId xmlns:p14="http://schemas.microsoft.com/office/powerpoint/2010/main" val="149832689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50" r:id="rId4"/>
    <p:sldLayoutId id="2147483936" r:id="rId5"/>
    <p:sldLayoutId id="2147483956" r:id="rId6"/>
    <p:sldLayoutId id="2147483937" r:id="rId7"/>
    <p:sldLayoutId id="2147483952" r:id="rId8"/>
    <p:sldLayoutId id="2147483979" r:id="rId9"/>
    <p:sldLayoutId id="2147483980" r:id="rId10"/>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4"/>
            </p:custDataLst>
            <p:extLst>
              <p:ext uri="{D42A27DB-BD31-4B8C-83A1-F6EECF244321}">
                <p14:modId xmlns:p14="http://schemas.microsoft.com/office/powerpoint/2010/main" val="2663982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931" name="think-cell Folie" r:id="rId15" imgW="344" imgH="345" progId="TCLayout.ActiveDocument.1">
                  <p:embed/>
                </p:oleObj>
              </mc:Choice>
              <mc:Fallback>
                <p:oleObj name="think-cell Folie" r:id="rId15" imgW="344" imgH="345"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53433019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8" r:id="rId4"/>
    <p:sldLayoutId id="2147483941" r:id="rId5"/>
    <p:sldLayoutId id="2147483955" r:id="rId6"/>
    <p:sldLayoutId id="2147483942" r:id="rId7"/>
    <p:sldLayoutId id="2147483951" r:id="rId8"/>
    <p:sldLayoutId id="2147483981" r:id="rId9"/>
    <p:sldLayoutId id="2147483982" r:id="rId10"/>
    <p:sldLayoutId id="2147483983" r:id="rId11"/>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0"/>
            </p:custDataLst>
            <p:extLst>
              <p:ext uri="{D42A27DB-BD31-4B8C-83A1-F6EECF244321}">
                <p14:modId xmlns:p14="http://schemas.microsoft.com/office/powerpoint/2010/main" val="1141765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939"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22607242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9" r:id="rId4"/>
    <p:sldLayoutId id="2147483946" r:id="rId5"/>
    <p:sldLayoutId id="2147483954" r:id="rId6"/>
    <p:sldLayoutId id="2147483947" r:id="rId7"/>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7"/>
            </p:custDataLst>
            <p:extLst>
              <p:ext uri="{D42A27DB-BD31-4B8C-83A1-F6EECF244321}">
                <p14:modId xmlns:p14="http://schemas.microsoft.com/office/powerpoint/2010/main" val="2070176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156" name="think-cell Folie" r:id="rId8" imgW="344" imgH="345" progId="TCLayout.ActiveDocument.1">
                  <p:embed/>
                </p:oleObj>
              </mc:Choice>
              <mc:Fallback>
                <p:oleObj name="think-cell Folie" r:id="rId8" imgW="344" imgH="345"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6" y="3293636"/>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2" y="960180"/>
            <a:ext cx="696840"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352" y="260350"/>
            <a:ext cx="11448000" cy="395288"/>
          </a:xfrm>
          <a:prstGeom prst="rect">
            <a:avLst/>
          </a:prstGeom>
        </p:spPr>
        <p:txBody>
          <a:bodyPr vert="horz" lIns="0" tIns="0" rIns="0" bIns="0" rtlCol="0" anchor="ctr">
            <a:noAutofit/>
          </a:bodyPr>
          <a:lstStyle/>
          <a:p>
            <a:pPr lvl="0"/>
            <a:r>
              <a:rPr lang="de-DE" dirty="0"/>
              <a:t>Titelmasterformat durch Klicken bearbeiten</a:t>
            </a:r>
          </a:p>
        </p:txBody>
      </p:sp>
      <p:sp>
        <p:nvSpPr>
          <p:cNvPr id="37"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grpSp>
        <p:nvGrpSpPr>
          <p:cNvPr id="61" name="Gruppieren 60"/>
          <p:cNvGrpSpPr/>
          <p:nvPr/>
        </p:nvGrpSpPr>
        <p:grpSpPr>
          <a:xfrm>
            <a:off x="-276708" y="-835143"/>
            <a:ext cx="12205181" cy="7972555"/>
            <a:chOff x="-276708" y="-835143"/>
            <a:chExt cx="12205181" cy="7972555"/>
          </a:xfrm>
        </p:grpSpPr>
        <p:cxnSp>
          <p:nvCxnSpPr>
            <p:cNvPr id="62" name="Gerade Verbindung 6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4" name="Textfeld 8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431596"/>
      </p:ext>
    </p:extLst>
  </p:cSld>
  <p:clrMap bg1="lt1" tx1="dk1" bg2="lt2" tx2="dk2" accent1="accent1" accent2="accent2" accent3="accent3" accent4="accent4" accent5="accent5" accent6="accent6" hlink="hlink" folHlink="folHlink"/>
  <p:sldLayoutIdLst>
    <p:sldLayoutId id="2147483727" r:id="rId1"/>
    <p:sldLayoutId id="2147483740" r:id="rId2"/>
    <p:sldLayoutId id="2147483765" r:id="rId3"/>
    <p:sldLayoutId id="2147483730" r:id="rId4"/>
  </p:sldLayoutIdLst>
  <p:hf hdr="0" ftr="0"/>
  <p:txStyles>
    <p:titleStyle>
      <a:lvl1pPr algn="l" defTabSz="914400" rtl="0" eaLnBrk="1" latinLnBrk="0" hangingPunct="1">
        <a:lnSpc>
          <a:spcPct val="100000"/>
        </a:lnSpc>
        <a:spcBef>
          <a:spcPct val="0"/>
        </a:spcBef>
        <a:buNone/>
        <a:defRPr lang="de-DE" sz="2800" kern="1200" cap="all" spc="-70" baseline="0" dirty="0" smtClean="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 typeface="GT America"/>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 typeface="GT America"/>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 typeface="GT America"/>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 typeface="GT America"/>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2645261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7076"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403034305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62" r:id="rId3"/>
    <p:sldLayoutId id="2147483953" r:id="rId4"/>
    <p:sldLayoutId id="2147483900" r:id="rId5"/>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7"/>
            </p:custDataLst>
            <p:extLst>
              <p:ext uri="{D42A27DB-BD31-4B8C-83A1-F6EECF244321}">
                <p14:modId xmlns:p14="http://schemas.microsoft.com/office/powerpoint/2010/main" val="3918851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3220" name="think-cell Folie" r:id="rId8" imgW="344" imgH="345" progId="TCLayout.ActiveDocument.1">
                  <p:embed/>
                </p:oleObj>
              </mc:Choice>
              <mc:Fallback>
                <p:oleObj name="think-cell Folie" r:id="rId8" imgW="344" imgH="345"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1391502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68" r:id="rId3"/>
    <p:sldLayoutId id="2147483957" r:id="rId4"/>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2677975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64"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99753930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74" r:id="rId3"/>
    <p:sldLayoutId id="2147483958" r:id="rId4"/>
    <p:sldLayoutId id="2147483902" r:id="rId5"/>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122370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082"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‹Nr.›</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Tree>
    <p:extLst>
      <p:ext uri="{BB962C8B-B14F-4D97-AF65-F5344CB8AC3E}">
        <p14:creationId xmlns:p14="http://schemas.microsoft.com/office/powerpoint/2010/main" val="250463135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959" r:id="rId3"/>
    <p:sldLayoutId id="2147483898" r:id="rId4"/>
    <p:sldLayoutId id="2147483905" r:id="rId5"/>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jpg"/><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04.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105.xml"/><Relationship Id="rId1" Type="http://schemas.openxmlformats.org/officeDocument/2006/relationships/vmlDrawing" Target="../drawings/vmlDrawing104.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06.xml"/><Relationship Id="rId1" Type="http://schemas.openxmlformats.org/officeDocument/2006/relationships/vmlDrawing" Target="../drawings/vmlDrawing105.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JPG"/><Relationship Id="rId2" Type="http://schemas.openxmlformats.org/officeDocument/2006/relationships/tags" Target="../tags/tag107.xml"/><Relationship Id="rId1" Type="http://schemas.openxmlformats.org/officeDocument/2006/relationships/vmlDrawing" Target="../drawings/vmlDrawing106.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9.wmf"/><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11.xml"/><Relationship Id="rId7" Type="http://schemas.openxmlformats.org/officeDocument/2006/relationships/slideLayout" Target="../slideLayouts/slideLayout27.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JPG"/><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97.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5.png"/><Relationship Id="rId2" Type="http://schemas.openxmlformats.org/officeDocument/2006/relationships/tags" Target="../tags/tag99.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00.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01.xml"/><Relationship Id="rId1" Type="http://schemas.openxmlformats.org/officeDocument/2006/relationships/vmlDrawing" Target="../drawings/vmlDrawing100.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102.xml"/><Relationship Id="rId1" Type="http://schemas.openxmlformats.org/officeDocument/2006/relationships/vmlDrawing" Target="../drawings/vmlDrawing101.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03.xml"/><Relationship Id="rId1" Type="http://schemas.openxmlformats.org/officeDocument/2006/relationships/vmlDrawing" Target="../drawings/vmlDrawing102.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499114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086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Die </a:t>
            </a:r>
            <a:r>
              <a:rPr lang="de-DE" dirty="0" err="1"/>
              <a:t>erfahrungen</a:t>
            </a:r>
            <a:r>
              <a:rPr lang="de-DE" dirty="0"/>
              <a:t> aus der Praxis</a:t>
            </a:r>
          </a:p>
        </p:txBody>
      </p:sp>
      <p:sp>
        <p:nvSpPr>
          <p:cNvPr id="9" name="Textplatzhalter 8"/>
          <p:cNvSpPr>
            <a:spLocks noGrp="1"/>
          </p:cNvSpPr>
          <p:nvPr>
            <p:ph type="body" sz="quarter" idx="12"/>
          </p:nvPr>
        </p:nvSpPr>
        <p:spPr>
          <a:xfrm>
            <a:off x="264050" y="2705679"/>
            <a:ext cx="5724000" cy="294183"/>
          </a:xfrm>
        </p:spPr>
        <p:txBody>
          <a:bodyPr anchor="ctr"/>
          <a:lstStyle/>
          <a:p>
            <a:r>
              <a:rPr lang="de-DE" dirty="0">
                <a:latin typeface="GT America" panose="00000500000000000000" pitchFamily="2" charset="0"/>
                <a:sym typeface="GT America" panose="00000500000000000000" pitchFamily="2" charset="0"/>
              </a:rPr>
              <a:t>Aufgaben von </a:t>
            </a:r>
            <a:r>
              <a:rPr lang="de-DE" dirty="0" err="1">
                <a:latin typeface="GT America" panose="00000500000000000000" pitchFamily="2" charset="0"/>
                <a:sym typeface="GT America" panose="00000500000000000000" pitchFamily="2" charset="0"/>
              </a:rPr>
              <a:t>prüfungsaussschüssen</a:t>
            </a:r>
            <a:endParaRPr lang="de-DE" dirty="0">
              <a:latin typeface="GT America" panose="00000500000000000000" pitchFamily="2" charset="0"/>
              <a:sym typeface="GT America" panose="00000500000000000000" pitchFamily="2" charset="0"/>
            </a:endParaRPr>
          </a:p>
        </p:txBody>
      </p:sp>
      <p:sp>
        <p:nvSpPr>
          <p:cNvPr id="3" name="Textplatzhalter 2"/>
          <p:cNvSpPr>
            <a:spLocks noGrp="1"/>
          </p:cNvSpPr>
          <p:nvPr>
            <p:ph type="body" sz="quarter" idx="13"/>
          </p:nvPr>
        </p:nvSpPr>
        <p:spPr/>
        <p:txBody>
          <a:bodyPr/>
          <a:lstStyle/>
          <a:p>
            <a:r>
              <a:rPr lang="de-DE" dirty="0"/>
              <a:t>Wien, </a:t>
            </a:r>
          </a:p>
        </p:txBody>
      </p:sp>
      <p:sp>
        <p:nvSpPr>
          <p:cNvPr id="12" name="Textplatzhalter 11"/>
          <p:cNvSpPr>
            <a:spLocks noGrp="1"/>
          </p:cNvSpPr>
          <p:nvPr>
            <p:ph type="body" sz="quarter" idx="16"/>
          </p:nvPr>
        </p:nvSpPr>
        <p:spPr/>
        <p:txBody>
          <a:bodyPr/>
          <a:lstStyle/>
          <a:p>
            <a:r>
              <a:rPr lang="de-DE" dirty="0">
                <a:latin typeface="GT America" panose="00000500000000000000" pitchFamily="2" charset="0"/>
                <a:sym typeface="GT America" panose="00000500000000000000" pitchFamily="2" charset="0"/>
              </a:rPr>
              <a:t>Mag. Philipp Rath, WP/</a:t>
            </a:r>
            <a:r>
              <a:rPr lang="de-DE" dirty="0" err="1">
                <a:latin typeface="GT America" panose="00000500000000000000" pitchFamily="2" charset="0"/>
                <a:sym typeface="GT America" panose="00000500000000000000" pitchFamily="2" charset="0"/>
              </a:rPr>
              <a:t>StB</a:t>
            </a:r>
            <a:endParaRPr lang="de-DE" dirty="0">
              <a:latin typeface="GT America" panose="00000500000000000000" pitchFamily="2" charset="0"/>
              <a:sym typeface="GT America" panose="00000500000000000000" pitchFamily="2" charset="0"/>
            </a:endParaRPr>
          </a:p>
        </p:txBody>
      </p:sp>
      <p:sp>
        <p:nvSpPr>
          <p:cNvPr id="6" name="Datumsplatzhalter 5">
            <a:extLst>
              <a:ext uri="{FF2B5EF4-FFF2-40B4-BE49-F238E27FC236}">
                <a16:creationId xmlns:a16="http://schemas.microsoft.com/office/drawing/2014/main" id="{452F83CE-12FD-ED46-BBC1-59FCE9E82EDA}"/>
              </a:ext>
            </a:extLst>
          </p:cNvPr>
          <p:cNvSpPr>
            <a:spLocks noGrp="1"/>
          </p:cNvSpPr>
          <p:nvPr>
            <p:ph type="dt" sz="half" idx="2"/>
          </p:nvPr>
        </p:nvSpPr>
        <p:spPr>
          <a:xfrm>
            <a:off x="7081360" y="2956184"/>
            <a:ext cx="3024831" cy="246221"/>
          </a:xfrm>
        </p:spPr>
        <p:txBody>
          <a:bodyPr/>
          <a:lstStyle/>
          <a:p>
            <a:r>
              <a:rPr lang="de-DE" dirty="0">
                <a:latin typeface="GT America" panose="00000500000000000000" pitchFamily="2" charset="0"/>
                <a:sym typeface="GT America" panose="00000500000000000000" pitchFamily="2" charset="0"/>
              </a:rPr>
              <a:t>am 26. März 2019</a:t>
            </a:r>
          </a:p>
        </p:txBody>
      </p:sp>
      <p:pic>
        <p:nvPicPr>
          <p:cNvPr id="13" name="Bildplatzhalter 15"/>
          <p:cNvPicPr>
            <a:picLocks noChangeAspect="1"/>
          </p:cNvPicPr>
          <p:nvPr/>
        </p:nvPicPr>
        <p:blipFill rotWithShape="1">
          <a:blip r:embed="rId7">
            <a:extLst>
              <a:ext uri="{28A0092B-C50C-407E-A947-70E740481C1C}">
                <a14:useLocalDpi xmlns:a14="http://schemas.microsoft.com/office/drawing/2010/main" val="0"/>
              </a:ext>
            </a:extLst>
          </a:blip>
          <a:srcRect t="38900" b="20284"/>
          <a:stretch/>
        </p:blipFill>
        <p:spPr>
          <a:xfrm>
            <a:off x="0" y="3546001"/>
            <a:ext cx="12192000" cy="3317508"/>
          </a:xfrm>
          <a:prstGeom prst="rect">
            <a:avLst/>
          </a:prstGeom>
          <a:solidFill>
            <a:schemeClr val="bg2"/>
          </a:solidFill>
        </p:spPr>
      </p:pic>
      <p:sp>
        <p:nvSpPr>
          <p:cNvPr id="4" name="Textfeld 3"/>
          <p:cNvSpPr txBox="1"/>
          <p:nvPr/>
        </p:nvSpPr>
        <p:spPr>
          <a:xfrm>
            <a:off x="264050" y="235131"/>
            <a:ext cx="5962579" cy="819455"/>
          </a:xfrm>
          <a:prstGeom prst="rect">
            <a:avLst/>
          </a:prstGeom>
          <a:noFill/>
        </p:spPr>
        <p:txBody>
          <a:bodyPr wrap="square" lIns="0" tIns="0" rIns="0" bIns="0" rtlCol="0">
            <a:spAutoFit/>
          </a:bodyPr>
          <a:lstStyle/>
          <a:p>
            <a:pPr>
              <a:lnSpc>
                <a:spcPts val="6600"/>
              </a:lnSpc>
              <a:spcBef>
                <a:spcPct val="0"/>
              </a:spcBef>
            </a:pPr>
            <a:r>
              <a:rPr lang="de-AT" sz="4800" b="1" cap="all" spc="-70" dirty="0">
                <a:latin typeface="+mj-lt"/>
                <a:ea typeface="+mj-ea"/>
                <a:cs typeface="GT America" panose="020B0604020202020204" pitchFamily="34" charset="0"/>
                <a:sym typeface="GT America" panose="00000500000000000000" pitchFamily="2" charset="0"/>
              </a:rPr>
              <a:t>Rödl &amp; Partner</a:t>
            </a:r>
          </a:p>
        </p:txBody>
      </p:sp>
    </p:spTree>
    <p:extLst>
      <p:ext uri="{BB962C8B-B14F-4D97-AF65-F5344CB8AC3E}">
        <p14:creationId xmlns:p14="http://schemas.microsoft.com/office/powerpoint/2010/main" val="815724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9667"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CFA533-F1E7-194D-B3E3-7544F086F4A9}"/>
              </a:ext>
            </a:extLst>
          </p:cNvPr>
          <p:cNvSpPr>
            <a:spLocks noGrp="1"/>
          </p:cNvSpPr>
          <p:nvPr>
            <p:ph type="title"/>
          </p:nvPr>
        </p:nvSpPr>
        <p:spPr>
          <a:solidFill>
            <a:schemeClr val="bg1"/>
          </a:solidFill>
        </p:spPr>
        <p:txBody>
          <a:bodyPr/>
          <a:lstStyle/>
          <a:p>
            <a:pPr marL="723900" indent="-723900"/>
            <a:r>
              <a:rPr lang="de-DE" dirty="0"/>
              <a:t>3.</a:t>
            </a:r>
            <a:r>
              <a:rPr lang="de-DE" dirty="0">
                <a:latin typeface="GT America" panose="00000500000000000000" pitchFamily="2" charset="0"/>
                <a:sym typeface="GT America" panose="00000500000000000000" pitchFamily="2" charset="0"/>
              </a:rPr>
              <a:t>	weitere Auswahlkriterien</a:t>
            </a:r>
          </a:p>
        </p:txBody>
      </p:sp>
      <p:sp>
        <p:nvSpPr>
          <p:cNvPr id="5" name="Foliennummernplatzhalter 4"/>
          <p:cNvSpPr>
            <a:spLocks noGrp="1"/>
          </p:cNvSpPr>
          <p:nvPr>
            <p:ph type="sldNum" sz="quarter" idx="10"/>
          </p:nvPr>
        </p:nvSpPr>
        <p:spPr/>
        <p:txBody>
          <a:bodyPr/>
          <a:lstStyle/>
          <a:p>
            <a:pPr algn="ctr"/>
            <a:fld id="{4CFEB0D3-1EB3-4F08-8062-95FFB9749870}" type="slidenum">
              <a:rPr lang="de-DE" smtClean="0"/>
              <a:pPr algn="ctr"/>
              <a:t>10</a:t>
            </a:fld>
            <a:endParaRPr lang="de-DE" dirty="0"/>
          </a:p>
        </p:txBody>
      </p:sp>
      <p:graphicFrame>
        <p:nvGraphicFramePr>
          <p:cNvPr id="4" name="Tabelle 3">
            <a:extLst>
              <a:ext uri="{FF2B5EF4-FFF2-40B4-BE49-F238E27FC236}">
                <a16:creationId xmlns:a16="http://schemas.microsoft.com/office/drawing/2014/main" id="{601C702E-AA2B-2C4A-B1B1-ED7AC07A392D}"/>
              </a:ext>
            </a:extLst>
          </p:cNvPr>
          <p:cNvGraphicFramePr>
            <a:graphicFrameLocks noGrp="1"/>
          </p:cNvGraphicFramePr>
          <p:nvPr>
            <p:extLst>
              <p:ext uri="{D42A27DB-BD31-4B8C-83A1-F6EECF244321}">
                <p14:modId xmlns:p14="http://schemas.microsoft.com/office/powerpoint/2010/main" val="2036892781"/>
              </p:ext>
            </p:extLst>
          </p:nvPr>
        </p:nvGraphicFramePr>
        <p:xfrm>
          <a:off x="179110" y="763421"/>
          <a:ext cx="11654670" cy="5967317"/>
        </p:xfrm>
        <a:graphic>
          <a:graphicData uri="http://schemas.openxmlformats.org/drawingml/2006/table">
            <a:tbl>
              <a:tblPr firstRow="1" bandRow="1">
                <a:tableStyleId>{5C22544A-7EE6-4342-B048-85BDC9FD1C3A}</a:tableStyleId>
              </a:tblPr>
              <a:tblGrid>
                <a:gridCol w="11654670">
                  <a:extLst>
                    <a:ext uri="{9D8B030D-6E8A-4147-A177-3AD203B41FA5}">
                      <a16:colId xmlns:a16="http://schemas.microsoft.com/office/drawing/2014/main" val="20000"/>
                    </a:ext>
                  </a:extLst>
                </a:gridCol>
              </a:tblGrid>
              <a:tr h="482214">
                <a:tc>
                  <a:txBody>
                    <a:bodyPr/>
                    <a:lstStyle/>
                    <a:p>
                      <a:pPr algn="l">
                        <a:lnSpc>
                          <a:spcPct val="100000"/>
                        </a:lnSpc>
                      </a:pPr>
                      <a:r>
                        <a:rPr lang="de-DE" sz="16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6. Zusatznutzen aus der </a:t>
                      </a:r>
                      <a:r>
                        <a:rPr lang="de-DE" sz="1600" b="1" dirty="0" smtClean="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Abschlussprüfung</a:t>
                      </a:r>
                      <a:endParaRPr lang="de-DE" sz="16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endParaRPr>
                    </a:p>
                  </a:txBody>
                  <a:tcPr marL="1188000" marT="108000" marB="108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79866">
                <a:tc>
                  <a:txBody>
                    <a:bodyPr/>
                    <a:lstStyle/>
                    <a:p>
                      <a:pPr marL="342900" indent="-342900" algn="l" defTabSz="542925">
                        <a:lnSpc>
                          <a:spcPct val="100000"/>
                        </a:lnSpc>
                        <a:buFont typeface="Wingdings" panose="05000000000000000000" pitchFamily="2" charset="2"/>
                        <a:buChar char="§"/>
                      </a:pPr>
                      <a: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Darstellung von über die verpflichtende Berichterstattung hinausgehender zusätzlicher </a:t>
                      </a:r>
                      <a:b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br>
                      <a: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relevanter Informationen über Erkenntnisse aus der Abschlussprüfung </a:t>
                      </a:r>
                      <a:b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br>
                      <a: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a:t>
                      </a:r>
                      <a:r>
                        <a:rPr lang="de-DE" sz="16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zB</a:t>
                      </a:r>
                      <a: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Verbesserungsvorschläge zu internen Kontrollen, zur internen Organisation, </a:t>
                      </a:r>
                      <a:b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br>
                      <a: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zu Reporting-Abläufen)</a:t>
                      </a:r>
                    </a:p>
                    <a:p>
                      <a:pPr marL="342900" indent="-342900" algn="l" defTabSz="542925">
                        <a:lnSpc>
                          <a:spcPct val="100000"/>
                        </a:lnSpc>
                        <a:buFont typeface="Wingdings" panose="05000000000000000000" pitchFamily="2" charset="2"/>
                        <a:buChar char="§"/>
                      </a:pPr>
                      <a: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Beitrag zur Steigerung von Qualität und Effizienz im Konzern-Rechnungslegungsprozess</a:t>
                      </a:r>
                    </a:p>
                    <a:p>
                      <a:pPr marL="342900" indent="-342900" algn="l" defTabSz="542925">
                        <a:lnSpc>
                          <a:spcPct val="100000"/>
                        </a:lnSpc>
                        <a:buFont typeface="Wingdings" panose="05000000000000000000" pitchFamily="2" charset="2"/>
                        <a:buChar char="§"/>
                      </a:pPr>
                      <a: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Empfehlungen zu verwendeten Konsolidierungssoftware</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82214">
                <a:tc>
                  <a:txBody>
                    <a:bodyPr/>
                    <a:lstStyle/>
                    <a:p>
                      <a:pPr algn="l" defTabSz="542925">
                        <a:lnSpc>
                          <a:spcPct val="100000"/>
                        </a:lnSpc>
                      </a:pPr>
                      <a:r>
                        <a:rPr lang="de-DE" sz="1600" b="1"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Und das Honorar?  </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23023">
                <a:tc>
                  <a:txBody>
                    <a:bodyPr/>
                    <a:lstStyle/>
                    <a:p>
                      <a:pPr marL="342900" indent="-342900" algn="l" defTabSz="542925">
                        <a:lnSpc>
                          <a:spcPct val="100000"/>
                        </a:lnSpc>
                        <a:buFont typeface="Wingdings" panose="05000000000000000000" pitchFamily="2" charset="2"/>
                        <a:buChar char="§"/>
                      </a:pP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Umfang der für diese Leistungen geplanten Auftragsstunden/-tage (Mengengerüst) und deren Verteilung auf einzelne Teilbereiche (</a:t>
                      </a:r>
                      <a:r>
                        <a:rPr lang="de-DE" sz="1600" b="0" kern="120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zB</a:t>
                      </a: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Prüfung des Einzelabschlusses, Prüfung des Konzernabschlusses, Prüfung einzelner Tochtergesellschaften).</a:t>
                      </a:r>
                    </a:p>
                    <a:p>
                      <a:pPr marL="342900" indent="-342900" algn="l" defTabSz="542925">
                        <a:lnSpc>
                          <a:spcPct val="100000"/>
                        </a:lnSpc>
                        <a:buFont typeface="Wingdings" panose="05000000000000000000" pitchFamily="2" charset="2"/>
                        <a:buChar char="§"/>
                      </a:pP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Verteilung des Mengengerüsts auf die wesentlichen Mitglieder des Prüfungsteams (gegliedert nach Qualifikation und Erfahrung).</a:t>
                      </a:r>
                    </a:p>
                    <a:p>
                      <a:pPr marL="342900" indent="-342900" algn="l" defTabSz="542925">
                        <a:lnSpc>
                          <a:spcPct val="100000"/>
                        </a:lnSpc>
                        <a:buFont typeface="Wingdings" panose="05000000000000000000" pitchFamily="2" charset="2"/>
                        <a:buChar char="§"/>
                      </a:pP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Eine klare Abgrenzung zwischen den im Honorar enthaltenen Leistungen und eventuellen Mehrleistungen, die zusätzlich verrechnet werden, und die Vorgehensweise zur Identifikation solcher Mehrleistungen.</a:t>
                      </a:r>
                    </a:p>
                    <a:p>
                      <a:pPr marL="342900" indent="-342900" algn="l" defTabSz="542925">
                        <a:lnSpc>
                          <a:spcPct val="100000"/>
                        </a:lnSpc>
                        <a:buFont typeface="Wingdings" panose="05000000000000000000" pitchFamily="2" charset="2"/>
                        <a:buChar char="§"/>
                      </a:pP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Entwicklung der Prüfungshonorare in den Folgejahren</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9668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63525" y="260648"/>
            <a:ext cx="11449049" cy="396000"/>
          </a:xfrm>
        </p:spPr>
        <p:txBody>
          <a:bodyPr/>
          <a:lstStyle/>
          <a:p>
            <a:r>
              <a:rPr lang="de-AT" dirty="0">
                <a:solidFill>
                  <a:srgbClr val="00838A"/>
                </a:solidFill>
              </a:rPr>
              <a:t>4	Beispiele aus der Praxis</a:t>
            </a:r>
          </a:p>
        </p:txBody>
      </p:sp>
      <p:sp>
        <p:nvSpPr>
          <p:cNvPr id="3" name="Foliennummernplatzhalter 2"/>
          <p:cNvSpPr>
            <a:spLocks noGrp="1"/>
          </p:cNvSpPr>
          <p:nvPr>
            <p:ph type="sldNum" sz="quarter" idx="4294967295"/>
          </p:nvPr>
        </p:nvSpPr>
        <p:spPr>
          <a:xfrm>
            <a:off x="11928475" y="6453188"/>
            <a:ext cx="263525" cy="404812"/>
          </a:xfrm>
        </p:spPr>
        <p:txBody>
          <a:bodyPr/>
          <a:lstStyle/>
          <a:p>
            <a:fld id="{4CFEB0D3-1EB3-4F08-8062-95FFB9749870}" type="slidenum">
              <a:rPr lang="de-DE" smtClean="0"/>
              <a:pPr/>
              <a:t>11</a:t>
            </a:fld>
            <a:endParaRPr lang="de-DE" dirty="0"/>
          </a:p>
        </p:txBody>
      </p:sp>
      <p:sp>
        <p:nvSpPr>
          <p:cNvPr id="6" name="Textfeld 5"/>
          <p:cNvSpPr txBox="1"/>
          <p:nvPr/>
        </p:nvSpPr>
        <p:spPr>
          <a:xfrm>
            <a:off x="403564" y="3201845"/>
            <a:ext cx="1698172" cy="492443"/>
          </a:xfrm>
          <a:prstGeom prst="rect">
            <a:avLst/>
          </a:prstGeom>
          <a:noFill/>
        </p:spPr>
        <p:txBody>
          <a:bodyPr wrap="square" lIns="0" tIns="0" rIns="0" bIns="0" rtlCol="0">
            <a:spAutoFit/>
          </a:bodyPr>
          <a:lstStyle/>
          <a:p>
            <a:pPr algn="ctr" defTabSz="914400" rtl="0" eaLnBrk="1" latinLnBrk="0" hangingPunct="1">
              <a:spcBef>
                <a:spcPts val="500"/>
              </a:spcBef>
            </a:pPr>
            <a:r>
              <a:rPr lang="de-AT" sz="1600" b="1" dirty="0">
                <a:solidFill>
                  <a:schemeClr val="bg1"/>
                </a:solidFill>
              </a:rPr>
              <a:t>Risikoorientierter Prüfungsansatz</a:t>
            </a:r>
            <a:endParaRPr lang="de-AT" sz="1600" b="1" kern="1200" dirty="0">
              <a:solidFill>
                <a:schemeClr val="bg1"/>
              </a:solidFill>
            </a:endParaRPr>
          </a:p>
        </p:txBody>
      </p:sp>
      <p:sp>
        <p:nvSpPr>
          <p:cNvPr id="7" name="Textfeld 6"/>
          <p:cNvSpPr txBox="1"/>
          <p:nvPr/>
        </p:nvSpPr>
        <p:spPr>
          <a:xfrm>
            <a:off x="403564" y="5413153"/>
            <a:ext cx="1698172" cy="738664"/>
          </a:xfrm>
          <a:prstGeom prst="rect">
            <a:avLst/>
          </a:prstGeom>
          <a:noFill/>
        </p:spPr>
        <p:txBody>
          <a:bodyPr wrap="square" lIns="0" tIns="0" rIns="0" bIns="0" rtlCol="0">
            <a:spAutoFit/>
          </a:bodyPr>
          <a:lstStyle/>
          <a:p>
            <a:pPr algn="ctr" defTabSz="914400" rtl="0" eaLnBrk="1" latinLnBrk="0" hangingPunct="1">
              <a:spcBef>
                <a:spcPts val="500"/>
              </a:spcBef>
            </a:pPr>
            <a:r>
              <a:rPr lang="de-AT" sz="1600" b="1" dirty="0">
                <a:solidFill>
                  <a:schemeClr val="bg1"/>
                </a:solidFill>
              </a:rPr>
              <a:t>Unterstützung durch IT und </a:t>
            </a:r>
            <a:r>
              <a:rPr lang="de-AT" sz="1600" b="1" dirty="0" err="1">
                <a:solidFill>
                  <a:schemeClr val="bg1"/>
                </a:solidFill>
              </a:rPr>
              <a:t>CaseWare</a:t>
            </a:r>
            <a:endParaRPr lang="de-AT" sz="1600" b="1" kern="1200" dirty="0">
              <a:solidFill>
                <a:schemeClr val="bg1"/>
              </a:solidFill>
            </a:endParaRPr>
          </a:p>
        </p:txBody>
      </p:sp>
      <p:sp>
        <p:nvSpPr>
          <p:cNvPr id="20" name="Textfeld 19"/>
          <p:cNvSpPr txBox="1"/>
          <p:nvPr/>
        </p:nvSpPr>
        <p:spPr>
          <a:xfrm>
            <a:off x="140676" y="1114259"/>
            <a:ext cx="11799277" cy="369332"/>
          </a:xfrm>
          <a:prstGeom prst="rect">
            <a:avLst/>
          </a:prstGeom>
          <a:noFill/>
        </p:spPr>
        <p:txBody>
          <a:bodyPr wrap="square" lIns="0" tIns="0" rIns="0" bIns="0" rtlCol="0">
            <a:spAutoFit/>
          </a:bodyPr>
          <a:lstStyle/>
          <a:p>
            <a:r>
              <a:rPr lang="de-AT" sz="2400" dirty="0">
                <a:solidFill>
                  <a:srgbClr val="00838A"/>
                </a:solidFill>
              </a:rPr>
              <a:t>DER DIGITALE PRÜFUNGSANSATZ</a:t>
            </a:r>
            <a:endParaRPr lang="de-DE" cap="all" dirty="0">
              <a:solidFill>
                <a:srgbClr val="00838A"/>
              </a:solidFill>
            </a:endParaRPr>
          </a:p>
        </p:txBody>
      </p:sp>
      <p:pic>
        <p:nvPicPr>
          <p:cNvPr id="19" name="Grafik 18"/>
          <p:cNvPicPr>
            <a:picLocks noChangeAspect="1"/>
          </p:cNvPicPr>
          <p:nvPr/>
        </p:nvPicPr>
        <p:blipFill>
          <a:blip r:embed="rId3"/>
          <a:stretch>
            <a:fillRect/>
          </a:stretch>
        </p:blipFill>
        <p:spPr>
          <a:xfrm>
            <a:off x="101599" y="1930401"/>
            <a:ext cx="11739951" cy="6222174"/>
          </a:xfrm>
          <a:prstGeom prst="rect">
            <a:avLst/>
          </a:prstGeom>
        </p:spPr>
      </p:pic>
    </p:spTree>
    <p:extLst>
      <p:ext uri="{BB962C8B-B14F-4D97-AF65-F5344CB8AC3E}">
        <p14:creationId xmlns:p14="http://schemas.microsoft.com/office/powerpoint/2010/main" val="3431497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0691"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CFA533-F1E7-194D-B3E3-7544F086F4A9}"/>
              </a:ext>
            </a:extLst>
          </p:cNvPr>
          <p:cNvSpPr>
            <a:spLocks noGrp="1"/>
          </p:cNvSpPr>
          <p:nvPr>
            <p:ph type="title"/>
          </p:nvPr>
        </p:nvSpPr>
        <p:spPr/>
        <p:txBody>
          <a:bodyPr/>
          <a:lstStyle/>
          <a:p>
            <a:pPr marL="723900" indent="-723900"/>
            <a:r>
              <a:rPr lang="de-DE" dirty="0">
                <a:latin typeface="GT America" panose="00000500000000000000" pitchFamily="2" charset="0"/>
                <a:sym typeface="GT America" panose="00000500000000000000" pitchFamily="2" charset="0"/>
              </a:rPr>
              <a:t>5.	</a:t>
            </a:r>
            <a:r>
              <a:rPr lang="de-DE" dirty="0" err="1">
                <a:latin typeface="GT America" panose="00000500000000000000" pitchFamily="2" charset="0"/>
                <a:sym typeface="GT America" panose="00000500000000000000" pitchFamily="2" charset="0"/>
              </a:rPr>
              <a:t>ergänzungen</a:t>
            </a:r>
            <a:endParaRPr lang="de-DE" dirty="0">
              <a:latin typeface="GT America" panose="00000500000000000000" pitchFamily="2" charset="0"/>
              <a:sym typeface="GT America" panose="00000500000000000000" pitchFamily="2" charset="0"/>
            </a:endParaRPr>
          </a:p>
        </p:txBody>
      </p:sp>
      <p:sp>
        <p:nvSpPr>
          <p:cNvPr id="5" name="Foliennummernplatzhalter 4"/>
          <p:cNvSpPr>
            <a:spLocks noGrp="1"/>
          </p:cNvSpPr>
          <p:nvPr>
            <p:ph type="sldNum" sz="quarter" idx="10"/>
          </p:nvPr>
        </p:nvSpPr>
        <p:spPr/>
        <p:txBody>
          <a:bodyPr/>
          <a:lstStyle/>
          <a:p>
            <a:pPr algn="ctr"/>
            <a:fld id="{4CFEB0D3-1EB3-4F08-8062-95FFB9749870}" type="slidenum">
              <a:rPr lang="de-DE" smtClean="0"/>
              <a:pPr algn="ctr"/>
              <a:t>12</a:t>
            </a:fld>
            <a:endParaRPr lang="de-DE" dirty="0"/>
          </a:p>
        </p:txBody>
      </p:sp>
      <p:graphicFrame>
        <p:nvGraphicFramePr>
          <p:cNvPr id="4" name="Tabelle 3">
            <a:extLst>
              <a:ext uri="{FF2B5EF4-FFF2-40B4-BE49-F238E27FC236}">
                <a16:creationId xmlns:a16="http://schemas.microsoft.com/office/drawing/2014/main" id="{601C702E-AA2B-2C4A-B1B1-ED7AC07A392D}"/>
              </a:ext>
            </a:extLst>
          </p:cNvPr>
          <p:cNvGraphicFramePr>
            <a:graphicFrameLocks noGrp="1"/>
          </p:cNvGraphicFramePr>
          <p:nvPr>
            <p:extLst>
              <p:ext uri="{D42A27DB-BD31-4B8C-83A1-F6EECF244321}">
                <p14:modId xmlns:p14="http://schemas.microsoft.com/office/powerpoint/2010/main" val="3990589599"/>
              </p:ext>
            </p:extLst>
          </p:nvPr>
        </p:nvGraphicFramePr>
        <p:xfrm>
          <a:off x="-376472" y="358221"/>
          <a:ext cx="12305120" cy="6402964"/>
        </p:xfrm>
        <a:graphic>
          <a:graphicData uri="http://schemas.openxmlformats.org/drawingml/2006/table">
            <a:tbl>
              <a:tblPr firstRow="1" bandRow="1">
                <a:tableStyleId>{5C22544A-7EE6-4342-B048-85BDC9FD1C3A}</a:tableStyleId>
              </a:tblPr>
              <a:tblGrid>
                <a:gridCol w="12305120">
                  <a:extLst>
                    <a:ext uri="{9D8B030D-6E8A-4147-A177-3AD203B41FA5}">
                      <a16:colId xmlns:a16="http://schemas.microsoft.com/office/drawing/2014/main" val="20000"/>
                    </a:ext>
                  </a:extLst>
                </a:gridCol>
              </a:tblGrid>
              <a:tr h="1987477">
                <a:tc>
                  <a:txBody>
                    <a:bodyPr/>
                    <a:lstStyle/>
                    <a:p>
                      <a:pPr>
                        <a:lnSpc>
                          <a:spcPct val="100000"/>
                        </a:lnSpc>
                      </a:pPr>
                      <a:r>
                        <a:rPr lang="de-DE" sz="18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Peer Group</a:t>
                      </a:r>
                    </a:p>
                    <a:p>
                      <a:pPr marL="342900" indent="-342900">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Benchmarking mit vergleichbaren Unternehmen aus der Branche, sowohl analytisch als auch hinsichtlich der verwendeten Bilanzierungs- und Bewertungsmethoden</a:t>
                      </a:r>
                    </a:p>
                    <a:p>
                      <a:pPr marL="342900" indent="-342900">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Branchenerfahrung und Erfahrung des Prüfers in vergleichbar großen </a:t>
                      </a:r>
                      <a:r>
                        <a:rPr lang="de-DE" sz="18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bzw</a:t>
                      </a: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dislozierten Konzernen von Vorteil</a:t>
                      </a:r>
                      <a:endParaRPr lang="de-DE" sz="18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endParaRPr>
                    </a:p>
                  </a:txBody>
                  <a:tcPr marL="1188000" marT="108000" marB="108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29653">
                <a:tc>
                  <a:txBody>
                    <a:bodyPr/>
                    <a:lstStyle/>
                    <a:p>
                      <a:pPr marL="0" indent="0" defTabSz="542925">
                        <a:lnSpc>
                          <a:spcPct val="100000"/>
                        </a:lnSpc>
                        <a:buFont typeface="Wingdings" panose="05000000000000000000" pitchFamily="2" charset="2"/>
                        <a:buNone/>
                      </a:pPr>
                      <a:r>
                        <a:rPr lang="de-DE" sz="18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Weitergehende Berichterstattung des WP in Deutschland</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WP muss auch Aussage treffen zu den verwendeten Bilanzierungs- und Bewertungsmethoden</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WP muss Hinweise auf (mehrfach) einseitig ausgeübte Wahlrechte geben </a:t>
                      </a:r>
                    </a:p>
                    <a:p>
                      <a:pPr marL="342900" indent="-342900" defTabSz="542925">
                        <a:lnSpc>
                          <a:spcPct val="100000"/>
                        </a:lnSpc>
                        <a:buFont typeface="Wingdings" panose="05000000000000000000" pitchFamily="2" charset="2"/>
                        <a:buChar char="§"/>
                      </a:pPr>
                      <a:r>
                        <a:rPr lang="de-DE" sz="18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mM</a:t>
                      </a: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einmalig in der EU, aber eine Überlegung wert</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4005">
                <a:tc>
                  <a:txBody>
                    <a:bodyPr/>
                    <a:lstStyle/>
                    <a:p>
                      <a:pPr marL="0" indent="0" defTabSz="542925">
                        <a:lnSpc>
                          <a:spcPct val="100000"/>
                        </a:lnSpc>
                        <a:buFont typeface="Wingdings" panose="05000000000000000000" pitchFamily="2" charset="2"/>
                        <a:buNone/>
                      </a:pPr>
                      <a:r>
                        <a:rPr lang="de-DE" sz="18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Honorardiskussion</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Unerklärlich, warum nicht wesentliches Honorar (im Promillebereich der Umsatzerlöse) als Entscheidungskriterium herangezogen wird.</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71829">
                <a:tc>
                  <a:txBody>
                    <a:bodyPr/>
                    <a:lstStyle/>
                    <a:p>
                      <a:pPr defTabSz="542925">
                        <a:lnSpc>
                          <a:spcPct val="100000"/>
                        </a:lnSpc>
                      </a:pPr>
                      <a:r>
                        <a:rPr lang="de-DE" sz="1800" b="1"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Persönlichkeit des Prüfungsleiters</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Langjährige Erfahrung, Expertise, gutes Auftreten, Rückgrat, Pragmatismus, Flexibilität, u.a.</a:t>
                      </a:r>
                    </a:p>
                    <a:p>
                      <a:pPr marL="342900" indent="-342900" defTabSz="542925">
                        <a:lnSpc>
                          <a:spcPct val="100000"/>
                        </a:lnSpc>
                        <a:buFont typeface="Wingdings" panose="05000000000000000000" pitchFamily="2" charset="2"/>
                        <a:buChar char="§"/>
                      </a:pPr>
                      <a:r>
                        <a:rPr lang="de-DE" sz="18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Häufige Zusammenarbeit mit Prüfungsausschuss, viele Gespräche und Abstimmungen</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74754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1710"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CFA533-F1E7-194D-B3E3-7544F086F4A9}"/>
              </a:ext>
            </a:extLst>
          </p:cNvPr>
          <p:cNvSpPr>
            <a:spLocks noGrp="1"/>
          </p:cNvSpPr>
          <p:nvPr>
            <p:ph type="title"/>
          </p:nvPr>
        </p:nvSpPr>
        <p:spPr/>
        <p:txBody>
          <a:bodyPr/>
          <a:lstStyle/>
          <a:p>
            <a:pPr marL="723900" indent="-723900"/>
            <a:r>
              <a:rPr lang="de-DE" dirty="0">
                <a:latin typeface="GT America" panose="00000500000000000000" pitchFamily="2" charset="0"/>
                <a:sym typeface="GT America" panose="00000500000000000000" pitchFamily="2" charset="0"/>
              </a:rPr>
              <a:t>5.	</a:t>
            </a:r>
            <a:r>
              <a:rPr lang="de-DE" dirty="0" err="1">
                <a:latin typeface="GT America" panose="00000500000000000000" pitchFamily="2" charset="0"/>
                <a:sym typeface="GT America" panose="00000500000000000000" pitchFamily="2" charset="0"/>
              </a:rPr>
              <a:t>ergänzungen</a:t>
            </a:r>
            <a:endParaRPr lang="de-DE" dirty="0">
              <a:latin typeface="GT America" panose="00000500000000000000" pitchFamily="2" charset="0"/>
              <a:sym typeface="GT America" panose="00000500000000000000" pitchFamily="2" charset="0"/>
            </a:endParaRPr>
          </a:p>
        </p:txBody>
      </p:sp>
      <p:sp>
        <p:nvSpPr>
          <p:cNvPr id="5" name="Foliennummernplatzhalter 4"/>
          <p:cNvSpPr>
            <a:spLocks noGrp="1"/>
          </p:cNvSpPr>
          <p:nvPr>
            <p:ph type="sldNum" sz="quarter" idx="10"/>
          </p:nvPr>
        </p:nvSpPr>
        <p:spPr/>
        <p:txBody>
          <a:bodyPr/>
          <a:lstStyle/>
          <a:p>
            <a:pPr algn="ctr"/>
            <a:fld id="{4CFEB0D3-1EB3-4F08-8062-95FFB9749870}" type="slidenum">
              <a:rPr lang="de-DE" smtClean="0"/>
              <a:pPr algn="ctr"/>
              <a:t>13</a:t>
            </a:fld>
            <a:endParaRPr lang="de-DE" dirty="0"/>
          </a:p>
        </p:txBody>
      </p:sp>
      <p:graphicFrame>
        <p:nvGraphicFramePr>
          <p:cNvPr id="4" name="Tabelle 3">
            <a:extLst>
              <a:ext uri="{FF2B5EF4-FFF2-40B4-BE49-F238E27FC236}">
                <a16:creationId xmlns:a16="http://schemas.microsoft.com/office/drawing/2014/main" id="{601C702E-AA2B-2C4A-B1B1-ED7AC07A392D}"/>
              </a:ext>
            </a:extLst>
          </p:cNvPr>
          <p:cNvGraphicFramePr>
            <a:graphicFrameLocks noGrp="1"/>
          </p:cNvGraphicFramePr>
          <p:nvPr>
            <p:extLst>
              <p:ext uri="{D42A27DB-BD31-4B8C-83A1-F6EECF244321}">
                <p14:modId xmlns:p14="http://schemas.microsoft.com/office/powerpoint/2010/main" val="1523745114"/>
              </p:ext>
            </p:extLst>
          </p:nvPr>
        </p:nvGraphicFramePr>
        <p:xfrm>
          <a:off x="263525" y="552916"/>
          <a:ext cx="11449049" cy="6102408"/>
        </p:xfrm>
        <a:graphic>
          <a:graphicData uri="http://schemas.openxmlformats.org/drawingml/2006/table">
            <a:tbl>
              <a:tblPr firstRow="1" bandRow="1">
                <a:tableStyleId>{5C22544A-7EE6-4342-B048-85BDC9FD1C3A}</a:tableStyleId>
              </a:tblPr>
              <a:tblGrid>
                <a:gridCol w="11449049">
                  <a:extLst>
                    <a:ext uri="{9D8B030D-6E8A-4147-A177-3AD203B41FA5}">
                      <a16:colId xmlns:a16="http://schemas.microsoft.com/office/drawing/2014/main" val="20000"/>
                    </a:ext>
                  </a:extLst>
                </a:gridCol>
              </a:tblGrid>
              <a:tr h="2770228">
                <a:tc>
                  <a:txBody>
                    <a:bodyPr/>
                    <a:lstStyle/>
                    <a:p>
                      <a:pPr>
                        <a:lnSpc>
                          <a:spcPct val="100000"/>
                        </a:lnSpc>
                      </a:pPr>
                      <a:r>
                        <a:rPr lang="de-DE" sz="18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Management Letter</a:t>
                      </a:r>
                    </a:p>
                    <a:p>
                      <a:pPr marL="342900" indent="-342900">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Zusätzliche Berichterstattung hinsichtlich Organisation und Aufgaben </a:t>
                      </a:r>
                      <a:r>
                        <a:rPr lang="de-DE" sz="18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bzw</a:t>
                      </a: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Gewaltentrennung im Konzern-Rechnungswesen (Stichwort Cash-Pooling)</a:t>
                      </a:r>
                    </a:p>
                    <a:p>
                      <a:pPr marL="342900" indent="-342900">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Internes Kontrollsystem in anderen Ländern grundsätzlich verschieden (</a:t>
                      </a:r>
                      <a:r>
                        <a:rPr lang="de-DE" sz="18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zB</a:t>
                      </a: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Schecks in den USA)</a:t>
                      </a:r>
                    </a:p>
                    <a:p>
                      <a:pPr marL="342900" indent="-342900">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Vielfach direkter Einfluss durch Konzernzentralen </a:t>
                      </a:r>
                    </a:p>
                    <a:p>
                      <a:pPr marL="342900" indent="-342900">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Aber damit auch Haftung für den aus der Konzernzentrale heraus agierenden Geschäftsführer</a:t>
                      </a:r>
                    </a:p>
                  </a:txBody>
                  <a:tcPr marL="1188000" marT="108000" marB="108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66090">
                <a:tc>
                  <a:txBody>
                    <a:bodyPr/>
                    <a:lstStyle/>
                    <a:p>
                      <a:pPr marL="0" indent="0" defTabSz="542925">
                        <a:lnSpc>
                          <a:spcPct val="100000"/>
                        </a:lnSpc>
                        <a:buFont typeface="Wingdings" panose="05000000000000000000" pitchFamily="2" charset="2"/>
                        <a:buNone/>
                      </a:pPr>
                      <a:r>
                        <a:rPr lang="de-DE" sz="18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Konsolidierungsprozess</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Welche Software wird für Konsolidierung verwendet?</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Welche Anweisungen werden vom Konzernrechnungswesen versendet?</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Wie oft wird konsolidiert? Erfahrung und Organisation der Konsolidierungsstelle.</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66090">
                <a:tc>
                  <a:txBody>
                    <a:bodyPr/>
                    <a:lstStyle/>
                    <a:p>
                      <a:pPr marL="0" indent="0" defTabSz="542925">
                        <a:lnSpc>
                          <a:spcPct val="100000"/>
                        </a:lnSpc>
                        <a:buFont typeface="Wingdings" panose="05000000000000000000" pitchFamily="2" charset="2"/>
                        <a:buNone/>
                      </a:pPr>
                      <a:r>
                        <a:rPr lang="de-DE" sz="18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Neue Rechnungslegungsstandards</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Vorbereitung auf IFRS 9 und IFRS 15</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Umsetzung von RÄG 2014</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Nachhaltigkeitsberichterstattung</a:t>
                      </a:r>
                    </a:p>
                    <a:p>
                      <a:pPr marL="342900" indent="-342900" defTabSz="542925">
                        <a:lnSpc>
                          <a:spcPct val="100000"/>
                        </a:lnSpc>
                        <a:buFont typeface="Wingdings" panose="05000000000000000000" pitchFamily="2" charset="2"/>
                        <a:buChar char="§"/>
                      </a:pP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Aktionärs-Richtlinie … </a:t>
                      </a:r>
                      <a:r>
                        <a:rPr lang="de-DE" sz="18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say</a:t>
                      </a: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on </a:t>
                      </a:r>
                      <a:r>
                        <a:rPr lang="de-DE" sz="18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pay</a:t>
                      </a:r>
                      <a:r>
                        <a:rPr lang="de-DE" sz="18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0572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1434083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9837"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016F699-E672-ED4B-8EB2-47F15A304B1F}"/>
              </a:ext>
            </a:extLst>
          </p:cNvPr>
          <p:cNvSpPr>
            <a:spLocks noGrp="1"/>
          </p:cNvSpPr>
          <p:nvPr>
            <p:ph type="title"/>
          </p:nvPr>
        </p:nvSpPr>
        <p:spPr/>
        <p:txBody>
          <a:bodyPr/>
          <a:lstStyle/>
          <a:p>
            <a:pPr marL="723900" indent="-723900"/>
            <a:r>
              <a:rPr lang="de-DE" dirty="0"/>
              <a:t>4</a:t>
            </a:r>
            <a:r>
              <a:rPr lang="de-DE" dirty="0">
                <a:solidFill>
                  <a:schemeClr val="tx1"/>
                </a:solidFill>
                <a:latin typeface="GT America" panose="00000500000000000000" pitchFamily="2" charset="0"/>
                <a:sym typeface="GT America" panose="00000500000000000000" pitchFamily="2" charset="0"/>
              </a:rPr>
              <a:t>	</a:t>
            </a:r>
            <a:r>
              <a:rPr lang="de-DE" dirty="0" err="1">
                <a:solidFill>
                  <a:schemeClr val="tx1"/>
                </a:solidFill>
                <a:latin typeface="GT America" panose="00000500000000000000" pitchFamily="2" charset="0"/>
                <a:sym typeface="GT America" panose="00000500000000000000" pitchFamily="2" charset="0"/>
              </a:rPr>
              <a:t>rödl</a:t>
            </a:r>
            <a:r>
              <a:rPr lang="de-DE" dirty="0">
                <a:solidFill>
                  <a:schemeClr val="tx1"/>
                </a:solidFill>
                <a:latin typeface="GT America" panose="00000500000000000000" pitchFamily="2" charset="0"/>
                <a:sym typeface="GT America" panose="00000500000000000000" pitchFamily="2" charset="0"/>
              </a:rPr>
              <a:t> &amp; </a:t>
            </a:r>
            <a:r>
              <a:rPr lang="de-DE" dirty="0" err="1">
                <a:solidFill>
                  <a:schemeClr val="tx1"/>
                </a:solidFill>
                <a:latin typeface="GT America" panose="00000500000000000000" pitchFamily="2" charset="0"/>
                <a:sym typeface="GT America" panose="00000500000000000000" pitchFamily="2" charset="0"/>
              </a:rPr>
              <a:t>partner</a:t>
            </a:r>
            <a:r>
              <a:rPr lang="de-DE" dirty="0">
                <a:solidFill>
                  <a:schemeClr val="tx1"/>
                </a:solidFill>
                <a:latin typeface="GT America" panose="00000500000000000000" pitchFamily="2" charset="0"/>
                <a:sym typeface="GT America" panose="00000500000000000000" pitchFamily="2" charset="0"/>
              </a:rPr>
              <a:t>: Immer für sie da</a:t>
            </a:r>
          </a:p>
        </p:txBody>
      </p:sp>
      <p:sp>
        <p:nvSpPr>
          <p:cNvPr id="6" name="Foliennummernplatzhalter 5"/>
          <p:cNvSpPr>
            <a:spLocks noGrp="1"/>
          </p:cNvSpPr>
          <p:nvPr>
            <p:ph type="sldNum" sz="quarter" idx="10"/>
          </p:nvPr>
        </p:nvSpPr>
        <p:spPr>
          <a:prstGeom prst="rect">
            <a:avLst/>
          </a:prstGeom>
        </p:spPr>
        <p:txBody>
          <a:bodyPr/>
          <a:lstStyle/>
          <a:p>
            <a:pPr algn="ctr"/>
            <a:fld id="{4CFEB0D3-1EB3-4F08-8062-95FFB9749870}" type="slidenum">
              <a:rPr lang="de-DE" smtClean="0"/>
              <a:pPr algn="ctr"/>
              <a:t>14</a:t>
            </a:fld>
            <a:endParaRPr lang="de-DE" dirty="0"/>
          </a:p>
        </p:txBody>
      </p:sp>
      <p:sp>
        <p:nvSpPr>
          <p:cNvPr id="4" name="Textplatzhalter 2">
            <a:extLst>
              <a:ext uri="{FF2B5EF4-FFF2-40B4-BE49-F238E27FC236}">
                <a16:creationId xmlns:a16="http://schemas.microsoft.com/office/drawing/2014/main" id="{7A197F93-F873-0147-BDC7-BE0D2CCC886C}"/>
              </a:ext>
            </a:extLst>
          </p:cNvPr>
          <p:cNvSpPr txBox="1">
            <a:spLocks/>
          </p:cNvSpPr>
          <p:nvPr/>
        </p:nvSpPr>
        <p:spPr>
          <a:xfrm>
            <a:off x="4259263" y="1817826"/>
            <a:ext cx="7360082" cy="2878929"/>
          </a:xfrm>
          <a:prstGeom prst="rect">
            <a:avLst/>
          </a:prstGeom>
        </p:spPr>
        <p:txBody>
          <a:bodyPr lIns="0" tIns="0" rIns="0" bIns="0"/>
          <a:lst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a:ea typeface="+mn-ea"/>
                <a:cs typeface="GT America"/>
                <a:sym typeface="GT America"/>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a:ea typeface="+mn-ea"/>
                <a:cs typeface="GT America"/>
                <a:sym typeface="GT America"/>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a:ea typeface="+mn-ea"/>
                <a:cs typeface="GT America"/>
                <a:sym typeface="GT America"/>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a:ea typeface="+mn-ea"/>
                <a:cs typeface="GT America"/>
                <a:sym typeface="GT America"/>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a:ea typeface="+mn-ea"/>
                <a:cs typeface="GT America"/>
                <a:sym typeface="GT America"/>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a:lstStyle>
          <a:p>
            <a:pPr>
              <a:spcAft>
                <a:spcPts val="600"/>
              </a:spcAft>
            </a:pPr>
            <a:r>
              <a:rPr lang="de-DE" dirty="0">
                <a:latin typeface="GT America" panose="00000500000000000000" pitchFamily="2" charset="0"/>
                <a:cs typeface="GT America" panose="020B0604020202020204" pitchFamily="34" charset="0"/>
                <a:sym typeface="GT America" panose="00000500000000000000" pitchFamily="2" charset="0"/>
              </a:rPr>
              <a:t>Ihr Ansprechpartner</a:t>
            </a:r>
          </a:p>
          <a:p>
            <a:pPr>
              <a:spcAft>
                <a:spcPts val="600"/>
              </a:spcAft>
            </a:pPr>
            <a:r>
              <a:rPr lang="de-DE" dirty="0">
                <a:latin typeface="GT America" panose="00000500000000000000" pitchFamily="2" charset="0"/>
                <a:cs typeface="GT America" panose="020B0604020202020204" pitchFamily="34" charset="0"/>
                <a:sym typeface="GT America" panose="00000500000000000000" pitchFamily="2" charset="0"/>
              </a:rPr>
              <a:t>MAG. PHILIPP RATH</a:t>
            </a:r>
          </a:p>
          <a:p>
            <a:r>
              <a:rPr lang="de-DE" dirty="0" err="1">
                <a:latin typeface="GT America" panose="00000500000000000000" pitchFamily="2" charset="0"/>
                <a:cs typeface="GT America" panose="020B0604020202020204" pitchFamily="34" charset="0"/>
                <a:sym typeface="GT America" panose="00000500000000000000" pitchFamily="2" charset="0"/>
              </a:rPr>
              <a:t>Associate</a:t>
            </a:r>
            <a:r>
              <a:rPr lang="de-DE" dirty="0">
                <a:latin typeface="GT America" panose="00000500000000000000" pitchFamily="2" charset="0"/>
                <a:cs typeface="GT America" panose="020B0604020202020204" pitchFamily="34" charset="0"/>
                <a:sym typeface="GT America" panose="00000500000000000000" pitchFamily="2" charset="0"/>
              </a:rPr>
              <a:t> Partner</a:t>
            </a:r>
          </a:p>
          <a:p>
            <a:r>
              <a:rPr lang="de-DE" dirty="0">
                <a:latin typeface="GT America" panose="00000500000000000000" pitchFamily="2" charset="0"/>
                <a:cs typeface="GT America" panose="020B0604020202020204" pitchFamily="34" charset="0"/>
                <a:sym typeface="GT America" panose="00000500000000000000" pitchFamily="2" charset="0"/>
              </a:rPr>
              <a:t>Wirtschaftsprüfer</a:t>
            </a:r>
            <a:br>
              <a:rPr lang="de-DE" dirty="0">
                <a:latin typeface="GT America" panose="00000500000000000000" pitchFamily="2" charset="0"/>
                <a:cs typeface="GT America" panose="020B0604020202020204" pitchFamily="34" charset="0"/>
                <a:sym typeface="GT America" panose="00000500000000000000" pitchFamily="2" charset="0"/>
              </a:rPr>
            </a:br>
            <a:r>
              <a:rPr lang="de-DE" dirty="0">
                <a:latin typeface="GT America" panose="00000500000000000000" pitchFamily="2" charset="0"/>
                <a:cs typeface="GT America" panose="020B0604020202020204" pitchFamily="34" charset="0"/>
                <a:sym typeface="GT America" panose="00000500000000000000" pitchFamily="2" charset="0"/>
              </a:rPr>
              <a:t>Steuerberater</a:t>
            </a:r>
          </a:p>
          <a:p>
            <a:pPr>
              <a:spcBef>
                <a:spcPts val="0"/>
              </a:spcBef>
            </a:pPr>
            <a:endParaRPr lang="de-DE" dirty="0">
              <a:latin typeface="GT America" panose="00000500000000000000" pitchFamily="2" charset="0"/>
              <a:cs typeface="GT America" panose="020B0604020202020204" pitchFamily="34" charset="0"/>
              <a:sym typeface="GT America" panose="00000500000000000000" pitchFamily="2" charset="0"/>
            </a:endParaRPr>
          </a:p>
          <a:p>
            <a:pPr>
              <a:spcBef>
                <a:spcPts val="0"/>
              </a:spcBef>
            </a:pPr>
            <a:r>
              <a:rPr lang="de-DE" dirty="0">
                <a:latin typeface="GT America" panose="00000500000000000000" pitchFamily="2" charset="0"/>
                <a:cs typeface="GT America" panose="020B0604020202020204" pitchFamily="34" charset="0"/>
                <a:sym typeface="GT America" panose="00000500000000000000" pitchFamily="2" charset="0"/>
              </a:rPr>
              <a:t>Vizepräsident der KSW – Kammer der Steuerberater und Wirtschaftsprüfer</a:t>
            </a:r>
          </a:p>
          <a:p>
            <a:pPr>
              <a:spcBef>
                <a:spcPts val="0"/>
              </a:spcBef>
            </a:pPr>
            <a:r>
              <a:rPr lang="de-DE" dirty="0">
                <a:latin typeface="GT America" panose="00000500000000000000" pitchFamily="2" charset="0"/>
                <a:cs typeface="GT America" panose="020B0604020202020204" pitchFamily="34" charset="0"/>
                <a:sym typeface="GT America" panose="00000500000000000000" pitchFamily="2" charset="0"/>
              </a:rPr>
              <a:t>Vizepräsident des </a:t>
            </a:r>
            <a:r>
              <a:rPr lang="de-DE" dirty="0" err="1">
                <a:latin typeface="GT America" panose="00000500000000000000" pitchFamily="2" charset="0"/>
                <a:cs typeface="GT America" panose="020B0604020202020204" pitchFamily="34" charset="0"/>
                <a:sym typeface="GT America" panose="00000500000000000000" pitchFamily="2" charset="0"/>
              </a:rPr>
              <a:t>iwp</a:t>
            </a:r>
            <a:r>
              <a:rPr lang="de-DE" dirty="0">
                <a:latin typeface="GT America" panose="00000500000000000000" pitchFamily="2" charset="0"/>
                <a:cs typeface="GT America" panose="020B0604020202020204" pitchFamily="34" charset="0"/>
                <a:sym typeface="GT America" panose="00000500000000000000" pitchFamily="2" charset="0"/>
              </a:rPr>
              <a:t> - Institut der Wirtschaftsprüfer</a:t>
            </a:r>
          </a:p>
          <a:p>
            <a:pPr>
              <a:spcBef>
                <a:spcPts val="0"/>
              </a:spcBef>
            </a:pPr>
            <a:endParaRPr lang="de-DE" dirty="0">
              <a:latin typeface="GT America" panose="00000500000000000000" pitchFamily="2" charset="0"/>
              <a:cs typeface="GT America" panose="020B0604020202020204" pitchFamily="34" charset="0"/>
              <a:sym typeface="GT America" panose="00000500000000000000" pitchFamily="2" charset="0"/>
            </a:endParaRPr>
          </a:p>
          <a:p>
            <a:pPr>
              <a:spcBef>
                <a:spcPts val="0"/>
              </a:spcBef>
            </a:pPr>
            <a:r>
              <a:rPr lang="de-DE" dirty="0">
                <a:latin typeface="GT America" panose="00000500000000000000" pitchFamily="2" charset="0"/>
                <a:cs typeface="GT America" panose="020B0604020202020204" pitchFamily="34" charset="0"/>
                <a:sym typeface="GT America" panose="00000500000000000000" pitchFamily="2" charset="0"/>
              </a:rPr>
              <a:t>T +43 1 712 41 14 71</a:t>
            </a:r>
          </a:p>
          <a:p>
            <a:pPr>
              <a:spcBef>
                <a:spcPts val="0"/>
              </a:spcBef>
            </a:pPr>
            <a:r>
              <a:rPr lang="de-DE" dirty="0">
                <a:latin typeface="GT America" panose="00000500000000000000" pitchFamily="2" charset="0"/>
                <a:cs typeface="GT America" panose="020B0604020202020204" pitchFamily="34" charset="0"/>
                <a:sym typeface="GT America" panose="00000500000000000000" pitchFamily="2" charset="0"/>
              </a:rPr>
              <a:t>philipp.rath@roedl.com</a:t>
            </a:r>
          </a:p>
        </p:txBody>
      </p:sp>
      <p:pic>
        <p:nvPicPr>
          <p:cNvPr id="3" name="Grafik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6" y="914979"/>
            <a:ext cx="3960956" cy="5941433"/>
          </a:xfrm>
          <a:prstGeom prst="rect">
            <a:avLst/>
          </a:prstGeom>
        </p:spPr>
      </p:pic>
    </p:spTree>
    <p:extLst>
      <p:ext uri="{BB962C8B-B14F-4D97-AF65-F5344CB8AC3E}">
        <p14:creationId xmlns:p14="http://schemas.microsoft.com/office/powerpoint/2010/main" val="1876507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a:solidFill>
                  <a:schemeClr val="tx1"/>
                </a:solidFill>
              </a:rPr>
              <a:t>ANHANG: Überblick über die WP-Gesellschaften in Deutschland</a:t>
            </a:r>
          </a:p>
        </p:txBody>
      </p:sp>
      <p:sp>
        <p:nvSpPr>
          <p:cNvPr id="3" name="Foliennummernplatzhalter 2"/>
          <p:cNvSpPr>
            <a:spLocks noGrp="1"/>
          </p:cNvSpPr>
          <p:nvPr>
            <p:ph type="sldNum" sz="quarter" idx="10"/>
          </p:nvPr>
        </p:nvSpPr>
        <p:spPr/>
        <p:txBody>
          <a:bodyPr/>
          <a:lstStyle/>
          <a:p>
            <a:pPr algn="ctr"/>
            <a:fld id="{4CFEB0D3-1EB3-4F08-8062-95FFB9749870}" type="slidenum">
              <a:rPr lang="de-DE" smtClean="0"/>
              <a:pPr algn="ctr"/>
              <a:t>15</a:t>
            </a:fld>
            <a:endParaRPr lang="de-DE" dirty="0"/>
          </a:p>
        </p:txBody>
      </p:sp>
      <p:sp>
        <p:nvSpPr>
          <p:cNvPr id="5" name="Inhaltsplatzhalter 7"/>
          <p:cNvSpPr txBox="1">
            <a:spLocks/>
          </p:cNvSpPr>
          <p:nvPr/>
        </p:nvSpPr>
        <p:spPr>
          <a:xfrm>
            <a:off x="263525" y="1001949"/>
            <a:ext cx="11448000" cy="346310"/>
          </a:xfrm>
          <a:prstGeom prst="rect">
            <a:avLst/>
          </a:prstGeom>
        </p:spPr>
        <p:txBody>
          <a:bodyPr/>
          <a:lst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a:lstStyle>
          <a:p>
            <a:r>
              <a:rPr lang="de-DE" cap="all" dirty="0" err="1">
                <a:solidFill>
                  <a:srgbClr val="5A6964"/>
                </a:solidFill>
              </a:rPr>
              <a:t>Lünendonk</a:t>
            </a:r>
            <a:r>
              <a:rPr lang="de-DE" cap="all" dirty="0">
                <a:solidFill>
                  <a:srgbClr val="5A6964"/>
                </a:solidFill>
              </a:rPr>
              <a:t>-liste 2018, Transparenzberichte 2017</a:t>
            </a:r>
          </a:p>
        </p:txBody>
      </p:sp>
      <p:pic>
        <p:nvPicPr>
          <p:cNvPr id="6" name="Grafik 5"/>
          <p:cNvPicPr>
            <a:picLocks noChangeAspect="1"/>
          </p:cNvPicPr>
          <p:nvPr/>
        </p:nvPicPr>
        <p:blipFill>
          <a:blip r:embed="rId3"/>
          <a:stretch>
            <a:fillRect/>
          </a:stretch>
        </p:blipFill>
        <p:spPr>
          <a:xfrm>
            <a:off x="263525" y="1348259"/>
            <a:ext cx="6280729" cy="5204948"/>
          </a:xfrm>
          <a:prstGeom prst="rect">
            <a:avLst/>
          </a:prstGeom>
        </p:spPr>
      </p:pic>
      <p:sp>
        <p:nvSpPr>
          <p:cNvPr id="7" name="Abgerundetes Rechteck 6"/>
          <p:cNvSpPr/>
          <p:nvPr/>
        </p:nvSpPr>
        <p:spPr>
          <a:xfrm>
            <a:off x="127004" y="2917536"/>
            <a:ext cx="6467760" cy="200025"/>
          </a:xfrm>
          <a:prstGeom prst="roundRect">
            <a:avLst/>
          </a:prstGeom>
          <a:noFill/>
          <a:ln w="28575">
            <a:solidFill>
              <a:srgbClr val="68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7071015" y="1379089"/>
            <a:ext cx="4358986" cy="5174118"/>
          </a:xfrm>
          <a:prstGeom prst="rect">
            <a:avLst/>
          </a:prstGeom>
          <a:solidFill>
            <a:srgbClr val="5A696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marL="0" marR="0" lvl="0" indent="0" algn="ctr" defTabSz="914400" rtl="0" eaLnBrk="1" fontAlgn="auto" latinLnBrk="0" hangingPunct="1">
              <a:lnSpc>
                <a:spcPct val="100000"/>
              </a:lnSpc>
              <a:spcBef>
                <a:spcPts val="0"/>
              </a:spcBef>
              <a:buClrTx/>
              <a:buSzTx/>
              <a:buFontTx/>
              <a:buNone/>
              <a:tabLst/>
              <a:defRPr/>
            </a:pPr>
            <a:r>
              <a:rPr lang="de-DE" sz="2200" noProof="0" dirty="0">
                <a:solidFill>
                  <a:schemeClr val="tx1"/>
                </a:solidFill>
              </a:rPr>
              <a:t>Nach den Big4 WP-Gesellschaften in Deutschland hat </a:t>
            </a:r>
            <a:r>
              <a:rPr lang="de-DE" sz="2200" noProof="0" dirty="0">
                <a:solidFill>
                  <a:srgbClr val="FFFFFF"/>
                </a:solidFill>
              </a:rPr>
              <a:t/>
            </a:r>
            <a:br>
              <a:rPr lang="de-DE" sz="2200" noProof="0" dirty="0">
                <a:solidFill>
                  <a:srgbClr val="FFFFFF"/>
                </a:solidFill>
              </a:rPr>
            </a:br>
            <a:r>
              <a:rPr lang="de-DE" sz="2200" noProof="0" dirty="0">
                <a:solidFill>
                  <a:srgbClr val="FFFFFF"/>
                </a:solidFill>
              </a:rPr>
              <a:t>Rödl &amp; Partner </a:t>
            </a:r>
            <a:r>
              <a:rPr lang="de-DE" sz="2200" dirty="0">
                <a:solidFill>
                  <a:srgbClr val="FFFFFF"/>
                </a:solidFill>
              </a:rPr>
              <a:t>den größten Prüfungsbetrieb (45,6 Mio. EUR).</a:t>
            </a:r>
          </a:p>
          <a:p>
            <a:pPr marL="0" marR="0" lvl="0" indent="0" algn="ctr" defTabSz="914400" rtl="0" eaLnBrk="1" fontAlgn="auto" latinLnBrk="0" hangingPunct="1">
              <a:lnSpc>
                <a:spcPct val="100000"/>
              </a:lnSpc>
              <a:spcBef>
                <a:spcPts val="0"/>
              </a:spcBef>
              <a:buClrTx/>
              <a:buSzTx/>
              <a:buFontTx/>
              <a:buNone/>
              <a:tabLst/>
              <a:defRPr/>
            </a:pPr>
            <a:endParaRPr lang="de-DE" sz="2200" dirty="0">
              <a:solidFill>
                <a:srgbClr val="FFFFFF"/>
              </a:solidFill>
            </a:endParaRPr>
          </a:p>
          <a:p>
            <a:pPr marL="285750" indent="-285750">
              <a:buFontTx/>
              <a:buChar char="-"/>
              <a:defRPr/>
            </a:pPr>
            <a:r>
              <a:rPr lang="de-DE" sz="2000" dirty="0">
                <a:solidFill>
                  <a:srgbClr val="FFFFFF"/>
                </a:solidFill>
              </a:rPr>
              <a:t>Ebner Stolz       40,1 Mio. EUR</a:t>
            </a:r>
          </a:p>
          <a:p>
            <a:pPr marL="285750" marR="0" lvl="0" indent="-285750" defTabSz="914400" rtl="0" eaLnBrk="1" fontAlgn="auto" latinLnBrk="0" hangingPunct="1">
              <a:lnSpc>
                <a:spcPct val="100000"/>
              </a:lnSpc>
              <a:spcBef>
                <a:spcPts val="0"/>
              </a:spcBef>
              <a:buClrTx/>
              <a:buSzTx/>
              <a:buFontTx/>
              <a:buChar char="-"/>
              <a:tabLst/>
              <a:defRPr/>
            </a:pPr>
            <a:r>
              <a:rPr lang="de-DE" sz="2000" dirty="0">
                <a:solidFill>
                  <a:srgbClr val="FFFFFF"/>
                </a:solidFill>
              </a:rPr>
              <a:t>BDO 	                36,9 Mio. EUR</a:t>
            </a:r>
          </a:p>
          <a:p>
            <a:pPr marL="285750" marR="0" lvl="0" indent="-285750" defTabSz="914400" rtl="0" eaLnBrk="1" fontAlgn="auto" latinLnBrk="0" hangingPunct="1">
              <a:lnSpc>
                <a:spcPct val="100000"/>
              </a:lnSpc>
              <a:spcBef>
                <a:spcPts val="0"/>
              </a:spcBef>
              <a:buClrTx/>
              <a:buSzTx/>
              <a:buFontTx/>
              <a:buChar char="-"/>
              <a:tabLst/>
              <a:defRPr/>
            </a:pPr>
            <a:r>
              <a:rPr kumimoji="0" lang="de-DE" sz="2000" i="0" u="none" strike="noStrike" kern="1200" cap="none" spc="0" normalizeH="0" baseline="0" noProof="0" dirty="0" err="1">
                <a:ln>
                  <a:noFill/>
                </a:ln>
                <a:solidFill>
                  <a:srgbClr val="FFFFFF"/>
                </a:solidFill>
                <a:effectLst/>
                <a:uLnTx/>
                <a:uFillTx/>
              </a:rPr>
              <a:t>Mazars</a:t>
            </a:r>
            <a:r>
              <a:rPr kumimoji="0" lang="de-DE" sz="2000" i="0" u="none" strike="noStrike" kern="1200" cap="none" spc="0" normalizeH="0" baseline="0" noProof="0" dirty="0">
                <a:ln>
                  <a:noFill/>
                </a:ln>
                <a:solidFill>
                  <a:srgbClr val="FFFFFF"/>
                </a:solidFill>
                <a:effectLst/>
                <a:uLnTx/>
                <a:uFillTx/>
              </a:rPr>
              <a:t>              33,3 Mio. EUR</a:t>
            </a:r>
          </a:p>
          <a:p>
            <a:pPr marL="285750" indent="-285750">
              <a:buFontTx/>
              <a:buChar char="-"/>
              <a:defRPr/>
            </a:pPr>
            <a:r>
              <a:rPr lang="de-DE" sz="2000" dirty="0">
                <a:solidFill>
                  <a:srgbClr val="FFFFFF"/>
                </a:solidFill>
              </a:rPr>
              <a:t>Baker Tilly         21,2 Mio. EUR</a:t>
            </a:r>
          </a:p>
          <a:p>
            <a:pPr marL="285750" marR="0" lvl="0" indent="-285750" defTabSz="914400" rtl="0" eaLnBrk="1" fontAlgn="auto" latinLnBrk="0" hangingPunct="1">
              <a:lnSpc>
                <a:spcPct val="100000"/>
              </a:lnSpc>
              <a:spcBef>
                <a:spcPts val="0"/>
              </a:spcBef>
              <a:buClrTx/>
              <a:buSzTx/>
              <a:buFontTx/>
              <a:buChar char="-"/>
              <a:tabLst/>
              <a:defRPr/>
            </a:pPr>
            <a:r>
              <a:rPr lang="de-DE" sz="2000" dirty="0" err="1">
                <a:solidFill>
                  <a:srgbClr val="FFFFFF"/>
                </a:solidFill>
              </a:rPr>
              <a:t>Warth</a:t>
            </a:r>
            <a:r>
              <a:rPr lang="de-DE" sz="2000" dirty="0">
                <a:solidFill>
                  <a:srgbClr val="FFFFFF"/>
                </a:solidFill>
              </a:rPr>
              <a:t> &amp; Klein  20,2 Mio. EUR</a:t>
            </a:r>
          </a:p>
          <a:p>
            <a:pPr marR="0" lvl="0" algn="ctr" defTabSz="914400" rtl="0" eaLnBrk="1" fontAlgn="auto" latinLnBrk="0" hangingPunct="1">
              <a:lnSpc>
                <a:spcPct val="100000"/>
              </a:lnSpc>
              <a:spcBef>
                <a:spcPts val="0"/>
              </a:spcBef>
              <a:buClrTx/>
              <a:buSzTx/>
              <a:tabLst/>
              <a:defRPr/>
            </a:pPr>
            <a:endParaRPr lang="de-DE" sz="2200" dirty="0">
              <a:solidFill>
                <a:srgbClr val="FFFFFF"/>
              </a:solidFill>
            </a:endParaRPr>
          </a:p>
          <a:p>
            <a:pPr marR="0" lvl="0" algn="ctr" defTabSz="914400" rtl="0" eaLnBrk="1" fontAlgn="auto" latinLnBrk="0" hangingPunct="1">
              <a:lnSpc>
                <a:spcPct val="100000"/>
              </a:lnSpc>
              <a:spcBef>
                <a:spcPts val="0"/>
              </a:spcBef>
              <a:buClrTx/>
              <a:buSzTx/>
              <a:tabLst/>
              <a:defRPr/>
            </a:pPr>
            <a:r>
              <a:rPr lang="de-DE" sz="2200" dirty="0">
                <a:solidFill>
                  <a:srgbClr val="FFFFFF"/>
                </a:solidFill>
              </a:rPr>
              <a:t>Rödl &amp; Partner, die führende </a:t>
            </a:r>
            <a:br>
              <a:rPr lang="de-DE" sz="2200" dirty="0">
                <a:solidFill>
                  <a:srgbClr val="FFFFFF"/>
                </a:solidFill>
              </a:rPr>
            </a:br>
            <a:r>
              <a:rPr lang="de-DE" sz="2200" dirty="0">
                <a:solidFill>
                  <a:srgbClr val="FFFFFF"/>
                </a:solidFill>
              </a:rPr>
              <a:t>WP-Gesellschaft mit deutschem Ursprung.</a:t>
            </a:r>
            <a:endParaRPr kumimoji="0" lang="de-DE" sz="1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1" name="Gerader Verbinder 10"/>
          <p:cNvCxnSpPr/>
          <p:nvPr/>
        </p:nvCxnSpPr>
        <p:spPr>
          <a:xfrm>
            <a:off x="127004" y="3842617"/>
            <a:ext cx="6467760" cy="0"/>
          </a:xfrm>
          <a:prstGeom prst="line">
            <a:avLst/>
          </a:prstGeom>
          <a:ln w="28575">
            <a:solidFill>
              <a:srgbClr val="005A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664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1" name="Objekt 300" hidden="1"/>
          <p:cNvGraphicFramePr>
            <a:graphicFrameLocks noChangeAspect="1"/>
          </p:cNvGraphicFramePr>
          <p:nvPr>
            <p:custDataLst>
              <p:tags r:id="rId2"/>
            </p:custDataLst>
            <p:extLst>
              <p:ext uri="{D42A27DB-BD31-4B8C-83A1-F6EECF244321}">
                <p14:modId xmlns:p14="http://schemas.microsoft.com/office/powerpoint/2010/main" val="2022598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345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5605B43-3DA7-9143-9C98-EB2CF1549D7F}"/>
              </a:ext>
            </a:extLst>
          </p:cNvPr>
          <p:cNvSpPr>
            <a:spLocks noGrp="1"/>
          </p:cNvSpPr>
          <p:nvPr>
            <p:ph type="title"/>
          </p:nvPr>
        </p:nvSpPr>
        <p:spPr/>
        <p:txBody>
          <a:bodyPr/>
          <a:lstStyle/>
          <a:p>
            <a:pPr marL="723900" indent="-723900"/>
            <a:r>
              <a:rPr lang="de-DE" dirty="0">
                <a:solidFill>
                  <a:schemeClr val="tx1"/>
                </a:solidFill>
                <a:latin typeface="GT America" panose="00000500000000000000" pitchFamily="2" charset="0"/>
                <a:sym typeface="GT America" panose="00000500000000000000" pitchFamily="2" charset="0"/>
              </a:rPr>
              <a:t>	Rödl &amp; </a:t>
            </a:r>
            <a:r>
              <a:rPr lang="de-DE" dirty="0" err="1">
                <a:solidFill>
                  <a:schemeClr val="tx1"/>
                </a:solidFill>
                <a:latin typeface="GT America" panose="00000500000000000000" pitchFamily="2" charset="0"/>
                <a:sym typeface="GT America" panose="00000500000000000000" pitchFamily="2" charset="0"/>
              </a:rPr>
              <a:t>partner</a:t>
            </a:r>
            <a:r>
              <a:rPr lang="de-DE" dirty="0">
                <a:solidFill>
                  <a:schemeClr val="tx1"/>
                </a:solidFill>
                <a:latin typeface="GT America" panose="00000500000000000000" pitchFamily="2" charset="0"/>
                <a:sym typeface="GT America" panose="00000500000000000000" pitchFamily="2" charset="0"/>
              </a:rPr>
              <a:t> weltweit: der </a:t>
            </a:r>
            <a:r>
              <a:rPr lang="de-DE" dirty="0" err="1">
                <a:solidFill>
                  <a:schemeClr val="tx1"/>
                </a:solidFill>
                <a:latin typeface="GT America" panose="00000500000000000000" pitchFamily="2" charset="0"/>
                <a:sym typeface="GT America" panose="00000500000000000000" pitchFamily="2" charset="0"/>
              </a:rPr>
              <a:t>german</a:t>
            </a:r>
            <a:r>
              <a:rPr lang="de-DE" dirty="0">
                <a:solidFill>
                  <a:schemeClr val="tx1"/>
                </a:solidFill>
                <a:latin typeface="GT America" panose="00000500000000000000" pitchFamily="2" charset="0"/>
                <a:sym typeface="GT America" panose="00000500000000000000" pitchFamily="2" charset="0"/>
              </a:rPr>
              <a:t> </a:t>
            </a:r>
            <a:r>
              <a:rPr lang="de-DE" dirty="0" err="1">
                <a:solidFill>
                  <a:schemeClr val="tx1"/>
                </a:solidFill>
                <a:latin typeface="GT America" panose="00000500000000000000" pitchFamily="2" charset="0"/>
                <a:sym typeface="GT America" panose="00000500000000000000" pitchFamily="2" charset="0"/>
              </a:rPr>
              <a:t>desk</a:t>
            </a:r>
            <a:r>
              <a:rPr lang="de-DE" dirty="0">
                <a:solidFill>
                  <a:schemeClr val="tx1"/>
                </a:solidFill>
                <a:latin typeface="GT America" panose="00000500000000000000" pitchFamily="2" charset="0"/>
                <a:sym typeface="GT America" panose="00000500000000000000" pitchFamily="2" charset="0"/>
              </a:rPr>
              <a:t> </a:t>
            </a:r>
          </a:p>
        </p:txBody>
      </p:sp>
      <p:sp>
        <p:nvSpPr>
          <p:cNvPr id="18" name="Foliennummernplatzhalter 17"/>
          <p:cNvSpPr>
            <a:spLocks noGrp="1"/>
          </p:cNvSpPr>
          <p:nvPr>
            <p:ph type="sldNum" sz="quarter" idx="10"/>
          </p:nvPr>
        </p:nvSpPr>
        <p:spPr/>
        <p:txBody>
          <a:bodyPr/>
          <a:lstStyle/>
          <a:p>
            <a:pPr algn="ctr"/>
            <a:fld id="{4CFEB0D3-1EB3-4F08-8062-95FFB9749870}" type="slidenum">
              <a:rPr lang="de-DE" smtClean="0"/>
              <a:pPr algn="ctr"/>
              <a:t>16</a:t>
            </a:fld>
            <a:endParaRPr lang="de-DE" dirty="0"/>
          </a:p>
        </p:txBody>
      </p:sp>
      <p:pic>
        <p:nvPicPr>
          <p:cNvPr id="6" name="Grafi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035" y="1316217"/>
            <a:ext cx="11813931" cy="5136970"/>
          </a:xfrm>
          <a:prstGeom prst="rect">
            <a:avLst/>
          </a:prstGeom>
        </p:spPr>
      </p:pic>
    </p:spTree>
    <p:extLst>
      <p:ext uri="{BB962C8B-B14F-4D97-AF65-F5344CB8AC3E}">
        <p14:creationId xmlns:p14="http://schemas.microsoft.com/office/powerpoint/2010/main" val="4012846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t>
            </a:r>
            <a:r>
              <a:rPr lang="de-DE" dirty="0" err="1"/>
              <a:t>rödl</a:t>
            </a:r>
            <a:r>
              <a:rPr lang="de-DE" dirty="0"/>
              <a:t> &amp; </a:t>
            </a:r>
            <a:r>
              <a:rPr lang="de-DE" dirty="0" err="1"/>
              <a:t>partner</a:t>
            </a:r>
            <a:r>
              <a:rPr lang="de-DE" dirty="0"/>
              <a:t>: unsere werte</a:t>
            </a:r>
          </a:p>
        </p:txBody>
      </p:sp>
      <p:sp>
        <p:nvSpPr>
          <p:cNvPr id="4" name="Foliennummernplatzhalter 3"/>
          <p:cNvSpPr>
            <a:spLocks noGrp="1"/>
          </p:cNvSpPr>
          <p:nvPr>
            <p:ph type="sldNum" sz="quarter" idx="14"/>
          </p:nvPr>
        </p:nvSpPr>
        <p:spPr/>
        <p:txBody>
          <a:bodyPr/>
          <a:lstStyle/>
          <a:p>
            <a:pPr algn="ctr"/>
            <a:fld id="{4CFEB0D3-1EB3-4F08-8062-95FFB9749870}" type="slidenum">
              <a:rPr lang="de-DE" smtClean="0"/>
              <a:pPr algn="ctr"/>
              <a:t>17</a:t>
            </a:fld>
            <a:endParaRPr lang="de-DE" dirty="0"/>
          </a:p>
        </p:txBody>
      </p:sp>
      <p:graphicFrame>
        <p:nvGraphicFramePr>
          <p:cNvPr id="5" name="Tabelle 4">
            <a:extLst>
              <a:ext uri="{FF2B5EF4-FFF2-40B4-BE49-F238E27FC236}">
                <a16:creationId xmlns:a16="http://schemas.microsoft.com/office/drawing/2014/main" id="{2BD9B1FD-F0E6-D346-88DE-F9E4E20F0938}"/>
              </a:ext>
            </a:extLst>
          </p:cNvPr>
          <p:cNvGraphicFramePr>
            <a:graphicFrameLocks noGrp="1"/>
          </p:cNvGraphicFramePr>
          <p:nvPr>
            <p:extLst>
              <p:ext uri="{D42A27DB-BD31-4B8C-83A1-F6EECF244321}">
                <p14:modId xmlns:p14="http://schemas.microsoft.com/office/powerpoint/2010/main" val="2452641776"/>
              </p:ext>
            </p:extLst>
          </p:nvPr>
        </p:nvGraphicFramePr>
        <p:xfrm>
          <a:off x="-4051" y="3795635"/>
          <a:ext cx="11932526" cy="3099151"/>
        </p:xfrm>
        <a:graphic>
          <a:graphicData uri="http://schemas.openxmlformats.org/drawingml/2006/table">
            <a:tbl>
              <a:tblPr firstRow="1" bandRow="1">
                <a:tableStyleId>{5C22544A-7EE6-4342-B048-85BDC9FD1C3A}</a:tableStyleId>
              </a:tblPr>
              <a:tblGrid>
                <a:gridCol w="11932526">
                  <a:extLst>
                    <a:ext uri="{9D8B030D-6E8A-4147-A177-3AD203B41FA5}">
                      <a16:colId xmlns:a16="http://schemas.microsoft.com/office/drawing/2014/main" val="20000"/>
                    </a:ext>
                  </a:extLst>
                </a:gridCol>
              </a:tblGrid>
              <a:tr h="768044">
                <a:tc>
                  <a:txBody>
                    <a:bodyPr/>
                    <a:lstStyle/>
                    <a:p>
                      <a:pPr algn="ctr" defTabSz="577850">
                        <a:lnSpc>
                          <a:spcPct val="90000"/>
                        </a:lnSpc>
                        <a:spcBef>
                          <a:spcPct val="0"/>
                        </a:spcBef>
                        <a:spcAft>
                          <a:spcPct val="35000"/>
                        </a:spcAft>
                      </a:pPr>
                      <a:r>
                        <a:rPr lang="de-DE" sz="1800" b="0" dirty="0">
                          <a:solidFill>
                            <a:schemeClr val="tx1"/>
                          </a:solidFill>
                          <a:latin typeface="+mj-lt"/>
                          <a:cs typeface="Arial"/>
                          <a:sym typeface="Arial"/>
                        </a:rPr>
                        <a:t>DER AGILE KÜMMERER FÜR MITTELSTÄNDISCH GEPRÄGTE WELTMARKTFÜHRER.</a:t>
                      </a:r>
                    </a:p>
                  </a:txBody>
                  <a:tcPr marL="108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68044">
                <a:tc>
                  <a:txBody>
                    <a:bodyPr/>
                    <a:lstStyle/>
                    <a:p>
                      <a:pPr marL="0" marR="0" indent="0" algn="ctr" defTabSz="577850" rtl="0" eaLnBrk="1" fontAlgn="auto" latinLnBrk="0" hangingPunct="1">
                        <a:lnSpc>
                          <a:spcPct val="90000"/>
                        </a:lnSpc>
                        <a:spcBef>
                          <a:spcPct val="0"/>
                        </a:spcBef>
                        <a:spcAft>
                          <a:spcPct val="35000"/>
                        </a:spcAft>
                        <a:buClrTx/>
                        <a:buSzTx/>
                        <a:buFontTx/>
                        <a:buNone/>
                        <a:tabLst/>
                        <a:defRPr/>
                      </a:pPr>
                      <a:r>
                        <a:rPr lang="de-DE" sz="1800" b="0" dirty="0">
                          <a:solidFill>
                            <a:schemeClr val="tx1"/>
                          </a:solidFill>
                          <a:latin typeface="+mj-lt"/>
                          <a:cs typeface="Arial"/>
                          <a:sym typeface="Arial"/>
                        </a:rPr>
                        <a:t>DIE</a:t>
                      </a:r>
                      <a:r>
                        <a:rPr lang="de-DE" sz="1800" b="0" baseline="0" dirty="0">
                          <a:solidFill>
                            <a:schemeClr val="tx1"/>
                          </a:solidFill>
                          <a:latin typeface="+mj-lt"/>
                          <a:cs typeface="Arial"/>
                          <a:sym typeface="Arial"/>
                        </a:rPr>
                        <a:t> WELTOFFENE HEIMAT FÜR UNTERNEHMERISCHE PERSÖNLICHKEITEN MIT MANNSCHAFTSGEIST.</a:t>
                      </a:r>
                      <a:endParaRPr lang="de-DE" sz="1800" b="0" dirty="0">
                        <a:solidFill>
                          <a:schemeClr val="tx1"/>
                        </a:solidFill>
                        <a:latin typeface="+mj-lt"/>
                        <a:cs typeface="Arial"/>
                        <a:sym typeface="Arial"/>
                      </a:endParaRPr>
                    </a:p>
                  </a:txBody>
                  <a:tcPr marL="108000" marR="108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48612">
                <a:tc>
                  <a:txBody>
                    <a:bodyPr/>
                    <a:lstStyle/>
                    <a:p>
                      <a:pPr marL="0" indent="177800"/>
                      <a:endParaRPr lang="de-DE" sz="1800" b="0" dirty="0">
                        <a:solidFill>
                          <a:schemeClr val="tx2"/>
                        </a:solidFill>
                        <a:latin typeface="Arial"/>
                        <a:cs typeface="Arial"/>
                        <a:sym typeface="Arial"/>
                      </a:endParaRPr>
                    </a:p>
                  </a:txBody>
                  <a:tcPr marL="108000" marR="108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14451">
                <a:tc>
                  <a:txBody>
                    <a:bodyPr/>
                    <a:lstStyle/>
                    <a:p>
                      <a:pPr marL="0" indent="177800" algn="ctr"/>
                      <a:r>
                        <a:rPr lang="de-DE" sz="1800" b="0" dirty="0">
                          <a:solidFill>
                            <a:schemeClr val="tx1"/>
                          </a:solidFill>
                          <a:latin typeface="+mj-lt"/>
                          <a:cs typeface="Arial"/>
                          <a:sym typeface="Arial"/>
                        </a:rPr>
                        <a:t>PASSEND</a:t>
                      </a:r>
                      <a:endParaRPr lang="de-DE" sz="1800" b="0" dirty="0">
                        <a:solidFill>
                          <a:schemeClr val="tx2"/>
                        </a:solidFill>
                        <a:latin typeface="+mj-lt"/>
                        <a:cs typeface="Arial"/>
                        <a:sym typeface="Arial"/>
                      </a:endParaRPr>
                    </a:p>
                  </a:txBody>
                  <a:tcPr marL="108000" marR="108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Gleichschenkliges Dreieck 9">
            <a:extLst>
              <a:ext uri="{FF2B5EF4-FFF2-40B4-BE49-F238E27FC236}">
                <a16:creationId xmlns:a16="http://schemas.microsoft.com/office/drawing/2014/main" id="{A01728CC-4A99-C448-8215-002A06D04470}"/>
              </a:ext>
            </a:extLst>
          </p:cNvPr>
          <p:cNvSpPr/>
          <p:nvPr/>
        </p:nvSpPr>
        <p:spPr bwMode="gray">
          <a:xfrm rot="10800000">
            <a:off x="5667153" y="5500277"/>
            <a:ext cx="679858" cy="357108"/>
          </a:xfrm>
          <a:custGeom>
            <a:avLst/>
            <a:gdLst>
              <a:gd name="connsiteX0" fmla="*/ 0 w 432047"/>
              <a:gd name="connsiteY0" fmla="*/ 206309 h 206309"/>
              <a:gd name="connsiteX1" fmla="*/ 216024 w 432047"/>
              <a:gd name="connsiteY1" fmla="*/ 0 h 206309"/>
              <a:gd name="connsiteX2" fmla="*/ 432047 w 432047"/>
              <a:gd name="connsiteY2" fmla="*/ 206309 h 206309"/>
              <a:gd name="connsiteX3" fmla="*/ 0 w 432047"/>
              <a:gd name="connsiteY3" fmla="*/ 206309 h 206309"/>
              <a:gd name="connsiteX0" fmla="*/ 0 w 432047"/>
              <a:gd name="connsiteY0" fmla="*/ 206309 h 297749"/>
              <a:gd name="connsiteX1" fmla="*/ 216024 w 432047"/>
              <a:gd name="connsiteY1" fmla="*/ 0 h 297749"/>
              <a:gd name="connsiteX2" fmla="*/ 432047 w 432047"/>
              <a:gd name="connsiteY2" fmla="*/ 206309 h 297749"/>
              <a:gd name="connsiteX3" fmla="*/ 91440 w 432047"/>
              <a:gd name="connsiteY3" fmla="*/ 297749 h 297749"/>
              <a:gd name="connsiteX0" fmla="*/ 0 w 432047"/>
              <a:gd name="connsiteY0" fmla="*/ 206309 h 206309"/>
              <a:gd name="connsiteX1" fmla="*/ 216024 w 432047"/>
              <a:gd name="connsiteY1" fmla="*/ 0 h 206309"/>
              <a:gd name="connsiteX2" fmla="*/ 432047 w 432047"/>
              <a:gd name="connsiteY2" fmla="*/ 206309 h 206309"/>
            </a:gdLst>
            <a:ahLst/>
            <a:cxnLst>
              <a:cxn ang="0">
                <a:pos x="connsiteX0" y="connsiteY0"/>
              </a:cxn>
              <a:cxn ang="0">
                <a:pos x="connsiteX1" y="connsiteY1"/>
              </a:cxn>
              <a:cxn ang="0">
                <a:pos x="connsiteX2" y="connsiteY2"/>
              </a:cxn>
            </a:cxnLst>
            <a:rect l="l" t="t" r="r" b="b"/>
            <a:pathLst>
              <a:path w="432047" h="206309">
                <a:moveTo>
                  <a:pt x="0" y="206309"/>
                </a:moveTo>
                <a:lnTo>
                  <a:pt x="216024" y="0"/>
                </a:lnTo>
                <a:lnTo>
                  <a:pt x="432047" y="206309"/>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cs typeface="Arial" panose="020B0604020202020204" pitchFamily="34" charset="0"/>
              <a:sym typeface="Arial"/>
            </a:endParaRPr>
          </a:p>
        </p:txBody>
      </p:sp>
      <p:grpSp>
        <p:nvGrpSpPr>
          <p:cNvPr id="7" name="Gruppieren 6"/>
          <p:cNvGrpSpPr/>
          <p:nvPr/>
        </p:nvGrpSpPr>
        <p:grpSpPr bwMode="gray">
          <a:xfrm>
            <a:off x="2913770" y="1035311"/>
            <a:ext cx="6176211" cy="2363674"/>
            <a:chOff x="2913770" y="1035311"/>
            <a:chExt cx="6176211" cy="2363674"/>
          </a:xfrm>
        </p:grpSpPr>
        <p:grpSp>
          <p:nvGrpSpPr>
            <p:cNvPr id="8" name="Gruppierung 11">
              <a:extLst>
                <a:ext uri="{FF2B5EF4-FFF2-40B4-BE49-F238E27FC236}">
                  <a16:creationId xmlns:a16="http://schemas.microsoft.com/office/drawing/2014/main" id="{D5E58FB3-740C-334B-8360-D0328054A55D}"/>
                </a:ext>
              </a:extLst>
            </p:cNvPr>
            <p:cNvGrpSpPr/>
            <p:nvPr/>
          </p:nvGrpSpPr>
          <p:grpSpPr bwMode="gray">
            <a:xfrm>
              <a:off x="2913770" y="1405962"/>
              <a:ext cx="6176211" cy="1993023"/>
              <a:chOff x="2806194" y="1405962"/>
              <a:chExt cx="6176211" cy="1993023"/>
            </a:xfrm>
          </p:grpSpPr>
          <p:pic>
            <p:nvPicPr>
              <p:cNvPr id="10" name="Bild 3">
                <a:extLst>
                  <a:ext uri="{FF2B5EF4-FFF2-40B4-BE49-F238E27FC236}">
                    <a16:creationId xmlns:a16="http://schemas.microsoft.com/office/drawing/2014/main" id="{1A14839A-77AD-8841-86F2-C5148CAE58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bwMode="gray">
              <a:xfrm>
                <a:off x="4929209" y="1405962"/>
                <a:ext cx="1925688" cy="1925688"/>
              </a:xfrm>
              <a:prstGeom prst="rect">
                <a:avLst/>
              </a:prstGeom>
            </p:spPr>
          </p:pic>
          <p:sp>
            <p:nvSpPr>
              <p:cNvPr id="11" name="Textfeld 10">
                <a:extLst>
                  <a:ext uri="{FF2B5EF4-FFF2-40B4-BE49-F238E27FC236}">
                    <a16:creationId xmlns:a16="http://schemas.microsoft.com/office/drawing/2014/main" id="{0985BCDF-4D4D-D84A-8EE7-920753B28C49}"/>
                  </a:ext>
                </a:extLst>
              </p:cNvPr>
              <p:cNvSpPr txBox="1"/>
              <p:nvPr>
                <p:custDataLst>
                  <p:tags r:id="rId1"/>
                </p:custDataLst>
              </p:nvPr>
            </p:nvSpPr>
            <p:spPr bwMode="gray">
              <a:xfrm>
                <a:off x="6868780" y="1581717"/>
                <a:ext cx="2113625" cy="230832"/>
              </a:xfrm>
              <a:prstGeom prst="rect">
                <a:avLst/>
              </a:prstGeom>
              <a:noFill/>
            </p:spPr>
            <p:txBody>
              <a:bodyPr wrap="square" lIns="0" bIns="0" rtlCol="0">
                <a:spAutoFit/>
              </a:bodyPr>
              <a:lstStyle/>
              <a:p>
                <a:pPr>
                  <a:spcBef>
                    <a:spcPts val="200"/>
                  </a:spcBef>
                  <a:spcAft>
                    <a:spcPts val="200"/>
                  </a:spcAft>
                </a:pPr>
                <a:r>
                  <a:rPr lang="de-DE" sz="1200" dirty="0">
                    <a:cs typeface="Arial" panose="020B0604020202020204" pitchFamily="34" charset="0"/>
                    <a:sym typeface="Arial"/>
                  </a:rPr>
                  <a:t>Wegweisend</a:t>
                </a:r>
              </a:p>
            </p:txBody>
          </p:sp>
          <p:sp>
            <p:nvSpPr>
              <p:cNvPr id="12" name="Textfeld 11">
                <a:extLst>
                  <a:ext uri="{FF2B5EF4-FFF2-40B4-BE49-F238E27FC236}">
                    <a16:creationId xmlns:a16="http://schemas.microsoft.com/office/drawing/2014/main" id="{B2069704-87DF-9145-8D2E-B02C69DB4F29}"/>
                  </a:ext>
                </a:extLst>
              </p:cNvPr>
              <p:cNvSpPr txBox="1"/>
              <p:nvPr>
                <p:custDataLst>
                  <p:tags r:id="rId2"/>
                </p:custDataLst>
              </p:nvPr>
            </p:nvSpPr>
            <p:spPr bwMode="gray">
              <a:xfrm>
                <a:off x="7045918" y="2410865"/>
                <a:ext cx="1883268" cy="230832"/>
              </a:xfrm>
              <a:prstGeom prst="rect">
                <a:avLst/>
              </a:prstGeom>
              <a:noFill/>
            </p:spPr>
            <p:txBody>
              <a:bodyPr wrap="square" lIns="0" bIns="0" rtlCol="0">
                <a:spAutoFit/>
              </a:bodyPr>
              <a:lstStyle/>
              <a:p>
                <a:pPr>
                  <a:spcBef>
                    <a:spcPts val="200"/>
                  </a:spcBef>
                  <a:spcAft>
                    <a:spcPts val="200"/>
                  </a:spcAft>
                </a:pPr>
                <a:r>
                  <a:rPr lang="de-DE" sz="1200" dirty="0">
                    <a:cs typeface="Arial" panose="020B0604020202020204" pitchFamily="34" charset="0"/>
                    <a:sym typeface="Arial"/>
                  </a:rPr>
                  <a:t>Unternehmerisch</a:t>
                </a:r>
              </a:p>
            </p:txBody>
          </p:sp>
          <p:sp>
            <p:nvSpPr>
              <p:cNvPr id="13" name="Textfeld 12">
                <a:extLst>
                  <a:ext uri="{FF2B5EF4-FFF2-40B4-BE49-F238E27FC236}">
                    <a16:creationId xmlns:a16="http://schemas.microsoft.com/office/drawing/2014/main" id="{FC071BA5-BC24-1E45-86F1-AEFA6958C4C1}"/>
                  </a:ext>
                </a:extLst>
              </p:cNvPr>
              <p:cNvSpPr txBox="1"/>
              <p:nvPr>
                <p:custDataLst>
                  <p:tags r:id="rId3"/>
                </p:custDataLst>
              </p:nvPr>
            </p:nvSpPr>
            <p:spPr bwMode="gray">
              <a:xfrm>
                <a:off x="6631662" y="3168153"/>
                <a:ext cx="672620" cy="230832"/>
              </a:xfrm>
              <a:prstGeom prst="rect">
                <a:avLst/>
              </a:prstGeom>
              <a:noFill/>
            </p:spPr>
            <p:txBody>
              <a:bodyPr wrap="none" lIns="0" bIns="0" rtlCol="0">
                <a:spAutoFit/>
              </a:bodyPr>
              <a:lstStyle/>
              <a:p>
                <a:pPr>
                  <a:spcBef>
                    <a:spcPts val="200"/>
                  </a:spcBef>
                  <a:spcAft>
                    <a:spcPts val="200"/>
                  </a:spcAft>
                </a:pPr>
                <a:r>
                  <a:rPr lang="de-DE" sz="1200" dirty="0">
                    <a:cs typeface="Arial" panose="020B0604020202020204" pitchFamily="34" charset="0"/>
                    <a:sym typeface="Arial"/>
                  </a:rPr>
                  <a:t>Deutsch</a:t>
                </a:r>
              </a:p>
            </p:txBody>
          </p:sp>
          <p:sp>
            <p:nvSpPr>
              <p:cNvPr id="14" name="Textfeld 13">
                <a:extLst>
                  <a:ext uri="{FF2B5EF4-FFF2-40B4-BE49-F238E27FC236}">
                    <a16:creationId xmlns:a16="http://schemas.microsoft.com/office/drawing/2014/main" id="{A2ABA3B5-DBDA-274A-BC46-385DB35F9032}"/>
                  </a:ext>
                </a:extLst>
              </p:cNvPr>
              <p:cNvSpPr txBox="1"/>
              <p:nvPr>
                <p:custDataLst>
                  <p:tags r:id="rId4"/>
                </p:custDataLst>
              </p:nvPr>
            </p:nvSpPr>
            <p:spPr bwMode="gray">
              <a:xfrm>
                <a:off x="4017882" y="3168153"/>
                <a:ext cx="1185988" cy="230832"/>
              </a:xfrm>
              <a:prstGeom prst="rect">
                <a:avLst/>
              </a:prstGeom>
              <a:noFill/>
            </p:spPr>
            <p:txBody>
              <a:bodyPr wrap="square" lIns="0" bIns="0" rtlCol="0">
                <a:spAutoFit/>
              </a:bodyPr>
              <a:lstStyle/>
              <a:p>
                <a:pPr algn="r">
                  <a:spcBef>
                    <a:spcPts val="200"/>
                  </a:spcBef>
                  <a:spcAft>
                    <a:spcPts val="200"/>
                  </a:spcAft>
                </a:pPr>
                <a:r>
                  <a:rPr lang="de-DE" sz="1200" dirty="0">
                    <a:cs typeface="Arial" panose="020B0604020202020204" pitchFamily="34" charset="0"/>
                    <a:sym typeface="Arial"/>
                  </a:rPr>
                  <a:t>International</a:t>
                </a:r>
              </a:p>
            </p:txBody>
          </p:sp>
          <p:sp>
            <p:nvSpPr>
              <p:cNvPr id="15" name="Textfeld 14">
                <a:extLst>
                  <a:ext uri="{FF2B5EF4-FFF2-40B4-BE49-F238E27FC236}">
                    <a16:creationId xmlns:a16="http://schemas.microsoft.com/office/drawing/2014/main" id="{6CEE85D3-14E3-6144-9E57-AF634CC7BCCF}"/>
                  </a:ext>
                </a:extLst>
              </p:cNvPr>
              <p:cNvSpPr txBox="1"/>
              <p:nvPr>
                <p:custDataLst>
                  <p:tags r:id="rId5"/>
                </p:custDataLst>
              </p:nvPr>
            </p:nvSpPr>
            <p:spPr bwMode="gray">
              <a:xfrm>
                <a:off x="2806194" y="2410865"/>
                <a:ext cx="1942948" cy="230832"/>
              </a:xfrm>
              <a:prstGeom prst="rect">
                <a:avLst/>
              </a:prstGeom>
              <a:noFill/>
            </p:spPr>
            <p:txBody>
              <a:bodyPr wrap="square" lIns="0" bIns="0" rtlCol="0">
                <a:spAutoFit/>
              </a:bodyPr>
              <a:lstStyle/>
              <a:p>
                <a:pPr algn="r">
                  <a:spcBef>
                    <a:spcPts val="200"/>
                  </a:spcBef>
                  <a:spcAft>
                    <a:spcPts val="200"/>
                  </a:spcAft>
                </a:pPr>
                <a:r>
                  <a:rPr lang="de-DE" sz="1200" dirty="0">
                    <a:cs typeface="Arial" panose="020B0604020202020204" pitchFamily="34" charset="0"/>
                    <a:sym typeface="Arial"/>
                  </a:rPr>
                  <a:t>Mannschaftsgeist</a:t>
                </a:r>
              </a:p>
            </p:txBody>
          </p:sp>
          <p:sp>
            <p:nvSpPr>
              <p:cNvPr id="16" name="Textfeld 15">
                <a:extLst>
                  <a:ext uri="{FF2B5EF4-FFF2-40B4-BE49-F238E27FC236}">
                    <a16:creationId xmlns:a16="http://schemas.microsoft.com/office/drawing/2014/main" id="{EEF20513-92E4-2443-958C-F01AF25C4481}"/>
                  </a:ext>
                </a:extLst>
              </p:cNvPr>
              <p:cNvSpPr txBox="1"/>
              <p:nvPr>
                <p:custDataLst>
                  <p:tags r:id="rId6"/>
                </p:custDataLst>
              </p:nvPr>
            </p:nvSpPr>
            <p:spPr bwMode="gray">
              <a:xfrm>
                <a:off x="3833949" y="1581717"/>
                <a:ext cx="1103828" cy="230832"/>
              </a:xfrm>
              <a:prstGeom prst="rect">
                <a:avLst/>
              </a:prstGeom>
              <a:noFill/>
            </p:spPr>
            <p:txBody>
              <a:bodyPr wrap="none" lIns="0" bIns="0" rtlCol="0">
                <a:spAutoFit/>
              </a:bodyPr>
              <a:lstStyle/>
              <a:p>
                <a:pPr algn="r">
                  <a:spcBef>
                    <a:spcPts val="200"/>
                  </a:spcBef>
                  <a:spcAft>
                    <a:spcPts val="200"/>
                  </a:spcAft>
                </a:pPr>
                <a:r>
                  <a:rPr lang="de-DE" sz="1200" dirty="0">
                    <a:cs typeface="Arial" panose="020B0604020202020204" pitchFamily="34" charset="0"/>
                    <a:sym typeface="Arial"/>
                  </a:rPr>
                  <a:t>Erfolgshungrig</a:t>
                </a:r>
              </a:p>
            </p:txBody>
          </p:sp>
        </p:grpSp>
        <p:sp>
          <p:nvSpPr>
            <p:cNvPr id="9" name="Rechteck 8">
              <a:extLst>
                <a:ext uri="{FF2B5EF4-FFF2-40B4-BE49-F238E27FC236}">
                  <a16:creationId xmlns:a16="http://schemas.microsoft.com/office/drawing/2014/main" id="{4F646BD8-AB82-7A4E-9A91-A1939A97224E}"/>
                </a:ext>
              </a:extLst>
            </p:cNvPr>
            <p:cNvSpPr/>
            <p:nvPr/>
          </p:nvSpPr>
          <p:spPr bwMode="gray">
            <a:xfrm>
              <a:off x="5533233" y="1035311"/>
              <a:ext cx="947695" cy="276999"/>
            </a:xfrm>
            <a:prstGeom prst="rect">
              <a:avLst/>
            </a:prstGeom>
          </p:spPr>
          <p:txBody>
            <a:bodyPr wrap="none">
              <a:spAutoFit/>
            </a:bodyPr>
            <a:lstStyle/>
            <a:p>
              <a:pPr algn="ctr">
                <a:spcBef>
                  <a:spcPts val="200"/>
                </a:spcBef>
                <a:spcAft>
                  <a:spcPts val="200"/>
                </a:spcAft>
              </a:pPr>
              <a:r>
                <a:rPr lang="de-DE" sz="1200" dirty="0">
                  <a:cs typeface="Arial" panose="020B0604020202020204" pitchFamily="34" charset="0"/>
                  <a:sym typeface="Arial"/>
                </a:rPr>
                <a:t>Kümmernd</a:t>
              </a:r>
            </a:p>
          </p:txBody>
        </p:sp>
      </p:grpSp>
    </p:spTree>
    <p:extLst>
      <p:ext uri="{BB962C8B-B14F-4D97-AF65-F5344CB8AC3E}">
        <p14:creationId xmlns:p14="http://schemas.microsoft.com/office/powerpoint/2010/main" val="156581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584592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8335" name="think-cell Folie" r:id="rId5" imgW="344" imgH="345" progId="TCLayout.ActiveDocument.1">
                  <p:embed/>
                </p:oleObj>
              </mc:Choice>
              <mc:Fallback>
                <p:oleObj name="think-cell Folie" r:id="rId5" imgW="344" imgH="345" progId="TCLayout.ActiveDocument.1">
                  <p:embed/>
                  <p:pic>
                    <p:nvPicPr>
                      <p:cNvPr id="3" name="Objek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latin typeface="GT America" panose="00000500000000000000" pitchFamily="2" charset="0"/>
                <a:sym typeface="GT America" panose="00000500000000000000" pitchFamily="2" charset="0"/>
              </a:rPr>
              <a:t>Agenda</a:t>
            </a:r>
          </a:p>
        </p:txBody>
      </p:sp>
      <p:graphicFrame>
        <p:nvGraphicFramePr>
          <p:cNvPr id="4" name="Tabelle 3">
            <a:extLst>
              <a:ext uri="{FF2B5EF4-FFF2-40B4-BE49-F238E27FC236}">
                <a16:creationId xmlns:a16="http://schemas.microsoft.com/office/drawing/2014/main" id="{9DAE73E5-135F-AE43-B450-668287796DDB}"/>
              </a:ext>
            </a:extLst>
          </p:cNvPr>
          <p:cNvGraphicFramePr>
            <a:graphicFrameLocks noGrp="1"/>
          </p:cNvGraphicFramePr>
          <p:nvPr>
            <p:extLst>
              <p:ext uri="{D42A27DB-BD31-4B8C-83A1-F6EECF244321}">
                <p14:modId xmlns:p14="http://schemas.microsoft.com/office/powerpoint/2010/main" val="1275601549"/>
              </p:ext>
            </p:extLst>
          </p:nvPr>
        </p:nvGraphicFramePr>
        <p:xfrm>
          <a:off x="2258" y="899998"/>
          <a:ext cx="5985730" cy="1886940"/>
        </p:xfrm>
        <a:graphic>
          <a:graphicData uri="http://schemas.openxmlformats.org/drawingml/2006/table">
            <a:tbl>
              <a:tblPr firstRow="1" bandRow="1">
                <a:tableStyleId>{5C22544A-7EE6-4342-B048-85BDC9FD1C3A}</a:tableStyleId>
              </a:tblPr>
              <a:tblGrid>
                <a:gridCol w="807065">
                  <a:extLst>
                    <a:ext uri="{9D8B030D-6E8A-4147-A177-3AD203B41FA5}">
                      <a16:colId xmlns:a16="http://schemas.microsoft.com/office/drawing/2014/main" val="916588324"/>
                    </a:ext>
                  </a:extLst>
                </a:gridCol>
                <a:gridCol w="5178665">
                  <a:extLst>
                    <a:ext uri="{9D8B030D-6E8A-4147-A177-3AD203B41FA5}">
                      <a16:colId xmlns:a16="http://schemas.microsoft.com/office/drawing/2014/main" val="2054480600"/>
                    </a:ext>
                  </a:extLst>
                </a:gridCol>
              </a:tblGrid>
              <a:tr h="540000">
                <a:tc>
                  <a:txBody>
                    <a:bodyPr/>
                    <a:lstStyle/>
                    <a:p>
                      <a:pPr marL="357188" indent="-357188" algn="ctr"/>
                      <a:r>
                        <a:rPr lang="de-DE" sz="2000" b="0" dirty="0">
                          <a:solidFill>
                            <a:schemeClr val="tx1"/>
                          </a:solidFill>
                          <a:latin typeface="GT America" panose="00000500000000000000" pitchFamily="2" charset="0"/>
                          <a:cs typeface="GT America" panose="020B0604020202020204" pitchFamily="34" charset="0"/>
                          <a:sym typeface="GT America" panose="00000500000000000000" pitchFamily="2" charset="0"/>
                        </a:rPr>
                        <a:t>1</a:t>
                      </a:r>
                    </a:p>
                  </a:txBody>
                  <a:tcPr marL="252000" marT="108000" marB="72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10000"/>
                        </a:lnSpc>
                      </a:pPr>
                      <a:r>
                        <a:rPr lang="de-DE" sz="2000" b="0" kern="120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Vorbereitung</a:t>
                      </a:r>
                    </a:p>
                  </a:txBody>
                  <a:tcPr marL="72000" marR="72000" marT="72000" marB="72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4560052"/>
                  </a:ext>
                </a:extLst>
              </a:tr>
              <a:tr h="540000">
                <a:tc>
                  <a:txBody>
                    <a:bodyPr/>
                    <a:lstStyle/>
                    <a:p>
                      <a:pPr algn="ctr"/>
                      <a:r>
                        <a:rPr lang="de-DE" sz="2000" b="0" dirty="0">
                          <a:solidFill>
                            <a:schemeClr val="tx1"/>
                          </a:solidFill>
                          <a:latin typeface="GT America" panose="00000500000000000000" pitchFamily="2" charset="0"/>
                          <a:cs typeface="GT America" panose="020B0604020202020204" pitchFamily="34" charset="0"/>
                          <a:sym typeface="GT America" panose="00000500000000000000" pitchFamily="2" charset="0"/>
                        </a:rPr>
                        <a:t>2</a:t>
                      </a:r>
                    </a:p>
                  </a:txBody>
                  <a:tcPr marL="252000" marT="108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kern="120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Ablauf des Ausschreibungsverfahren</a:t>
                      </a:r>
                    </a:p>
                  </a:txBody>
                  <a:tcPr marL="72000" marR="72000" marT="72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30951"/>
                  </a:ext>
                </a:extLst>
              </a:tr>
              <a:tr h="540000">
                <a:tc>
                  <a:txBody>
                    <a:bodyPr/>
                    <a:lstStyle/>
                    <a:p>
                      <a:pPr algn="ctr"/>
                      <a:r>
                        <a:rPr lang="de-DE" sz="2000" b="0" dirty="0">
                          <a:solidFill>
                            <a:schemeClr val="tx1"/>
                          </a:solidFill>
                          <a:latin typeface="GT America" panose="00000500000000000000" pitchFamily="2" charset="0"/>
                          <a:cs typeface="GT America" panose="020B0604020202020204" pitchFamily="34" charset="0"/>
                          <a:sym typeface="GT America" panose="00000500000000000000" pitchFamily="2" charset="0"/>
                        </a:rPr>
                        <a:t>3</a:t>
                      </a:r>
                    </a:p>
                  </a:txBody>
                  <a:tcPr marL="252000" marT="108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dirty="0">
                          <a:solidFill>
                            <a:schemeClr val="tx1"/>
                          </a:solidFill>
                          <a:latin typeface="GT America" panose="00000500000000000000" pitchFamily="2" charset="0"/>
                          <a:sym typeface="GT America" panose="00000500000000000000" pitchFamily="2" charset="0"/>
                        </a:rPr>
                        <a:t>Auswahlkriterien</a:t>
                      </a:r>
                      <a:endParaRPr lang="de-DE" sz="2000" b="0" kern="120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endParaRPr>
                    </a:p>
                  </a:txBody>
                  <a:tcPr marL="72000" marR="72000" marT="72000" marB="72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7946291"/>
                  </a:ext>
                </a:extLst>
              </a:tr>
            </a:tbl>
          </a:graphicData>
        </a:graphic>
      </p:graphicFrame>
      <p:pic>
        <p:nvPicPr>
          <p:cNvPr id="5" name="Bildplatzhalter 8"/>
          <p:cNvPicPr>
            <a:picLocks noChangeAspect="1"/>
          </p:cNvPicPr>
          <p:nvPr/>
        </p:nvPicPr>
        <p:blipFill rotWithShape="1">
          <a:blip r:embed="rId7">
            <a:extLst>
              <a:ext uri="{28A0092B-C50C-407E-A947-70E740481C1C}">
                <a14:useLocalDpi xmlns:a14="http://schemas.microsoft.com/office/drawing/2010/main" val="0"/>
              </a:ext>
            </a:extLst>
          </a:blip>
          <a:srcRect l="398" t="18408" r="215" b="17807"/>
          <a:stretch/>
        </p:blipFill>
        <p:spPr>
          <a:xfrm>
            <a:off x="6003641" y="913364"/>
            <a:ext cx="6183853" cy="5940123"/>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3353764554"/>
              </p:ext>
            </p:extLst>
          </p:nvPr>
        </p:nvGraphicFramePr>
        <p:xfrm>
          <a:off x="17911" y="2797048"/>
          <a:ext cx="5740116" cy="484800"/>
        </p:xfrm>
        <a:graphic>
          <a:graphicData uri="http://schemas.openxmlformats.org/drawingml/2006/table">
            <a:tbl>
              <a:tblPr firstRow="1" bandRow="1">
                <a:tableStyleId>{5C22544A-7EE6-4342-B048-85BDC9FD1C3A}</a:tableStyleId>
              </a:tblPr>
              <a:tblGrid>
                <a:gridCol w="773949">
                  <a:extLst>
                    <a:ext uri="{9D8B030D-6E8A-4147-A177-3AD203B41FA5}">
                      <a16:colId xmlns:a16="http://schemas.microsoft.com/office/drawing/2014/main" val="2840473656"/>
                    </a:ext>
                  </a:extLst>
                </a:gridCol>
                <a:gridCol w="4966167">
                  <a:extLst>
                    <a:ext uri="{9D8B030D-6E8A-4147-A177-3AD203B41FA5}">
                      <a16:colId xmlns:a16="http://schemas.microsoft.com/office/drawing/2014/main" val="803976077"/>
                    </a:ext>
                  </a:extLst>
                </a:gridCol>
              </a:tblGrid>
              <a:tr h="0">
                <a:tc>
                  <a:txBody>
                    <a:bodyPr/>
                    <a:lstStyle/>
                    <a:p>
                      <a:pPr algn="ctr"/>
                      <a:r>
                        <a:rPr lang="de-DE" sz="2000" b="0" dirty="0">
                          <a:solidFill>
                            <a:schemeClr val="tx1"/>
                          </a:solidFill>
                          <a:latin typeface="GT America" panose="00000500000000000000" pitchFamily="2" charset="0"/>
                          <a:cs typeface="GT America" panose="020B0604020202020204" pitchFamily="34" charset="0"/>
                          <a:sym typeface="GT America" panose="00000500000000000000" pitchFamily="2" charset="0"/>
                        </a:rPr>
                        <a:t>4</a:t>
                      </a:r>
                    </a:p>
                  </a:txBody>
                  <a:tcPr marL="252000" marT="108000" marB="7200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dirty="0">
                          <a:solidFill>
                            <a:schemeClr val="tx1"/>
                          </a:solidFill>
                          <a:latin typeface="GT America" panose="00000500000000000000" pitchFamily="2" charset="0"/>
                          <a:sym typeface="GT America" panose="00000500000000000000" pitchFamily="2" charset="0"/>
                        </a:rPr>
                        <a:t>Beispiele aus der Praxis</a:t>
                      </a:r>
                      <a:endParaRPr lang="de-DE" sz="2000" b="0" kern="120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endParaRPr>
                    </a:p>
                  </a:txBody>
                  <a:tcPr marL="72000" marR="72000" marT="72000" marB="7200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549467"/>
                  </a:ext>
                </a:extLst>
              </a:tr>
            </a:tbl>
          </a:graphicData>
        </a:graphic>
      </p:graphicFrame>
      <p:graphicFrame>
        <p:nvGraphicFramePr>
          <p:cNvPr id="7" name="Tabelle 6">
            <a:extLst>
              <a:ext uri="{FF2B5EF4-FFF2-40B4-BE49-F238E27FC236}">
                <a16:creationId xmlns:a16="http://schemas.microsoft.com/office/drawing/2014/main" id="{CD5050A1-BFA0-4E20-A843-795F94DA741E}"/>
              </a:ext>
            </a:extLst>
          </p:cNvPr>
          <p:cNvGraphicFramePr>
            <a:graphicFrameLocks noGrp="1"/>
          </p:cNvGraphicFramePr>
          <p:nvPr>
            <p:extLst>
              <p:ext uri="{D42A27DB-BD31-4B8C-83A1-F6EECF244321}">
                <p14:modId xmlns:p14="http://schemas.microsoft.com/office/powerpoint/2010/main" val="395768975"/>
              </p:ext>
            </p:extLst>
          </p:nvPr>
        </p:nvGraphicFramePr>
        <p:xfrm>
          <a:off x="10085" y="3291958"/>
          <a:ext cx="5985730" cy="557538"/>
        </p:xfrm>
        <a:graphic>
          <a:graphicData uri="http://schemas.openxmlformats.org/drawingml/2006/table">
            <a:tbl>
              <a:tblPr firstRow="1" bandRow="1">
                <a:tableStyleId>{5C22544A-7EE6-4342-B048-85BDC9FD1C3A}</a:tableStyleId>
              </a:tblPr>
              <a:tblGrid>
                <a:gridCol w="807065">
                  <a:extLst>
                    <a:ext uri="{9D8B030D-6E8A-4147-A177-3AD203B41FA5}">
                      <a16:colId xmlns:a16="http://schemas.microsoft.com/office/drawing/2014/main" val="2840473656"/>
                    </a:ext>
                  </a:extLst>
                </a:gridCol>
                <a:gridCol w="5178665">
                  <a:extLst>
                    <a:ext uri="{9D8B030D-6E8A-4147-A177-3AD203B41FA5}">
                      <a16:colId xmlns:a16="http://schemas.microsoft.com/office/drawing/2014/main" val="803976077"/>
                    </a:ext>
                  </a:extLst>
                </a:gridCol>
              </a:tblGrid>
              <a:tr h="557538">
                <a:tc>
                  <a:txBody>
                    <a:bodyPr/>
                    <a:lstStyle/>
                    <a:p>
                      <a:pPr algn="ctr"/>
                      <a:r>
                        <a:rPr lang="de-DE" sz="2000" b="0" dirty="0">
                          <a:solidFill>
                            <a:schemeClr val="tx1"/>
                          </a:solidFill>
                          <a:latin typeface="GT America" panose="00000500000000000000" pitchFamily="2" charset="0"/>
                          <a:cs typeface="GT America" panose="020B0604020202020204" pitchFamily="34" charset="0"/>
                          <a:sym typeface="GT America" panose="00000500000000000000" pitchFamily="2" charset="0"/>
                        </a:rPr>
                        <a:t>5</a:t>
                      </a:r>
                    </a:p>
                  </a:txBody>
                  <a:tcPr marL="252000" marT="108000" marB="7200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de-DE" sz="2000" b="0" dirty="0">
                          <a:solidFill>
                            <a:schemeClr val="tx1"/>
                          </a:solidFill>
                          <a:latin typeface="GT America" panose="00000500000000000000" pitchFamily="2" charset="0"/>
                          <a:sym typeface="GT America" panose="00000500000000000000" pitchFamily="2" charset="0"/>
                        </a:rPr>
                        <a:t>Ergänzungen</a:t>
                      </a:r>
                      <a:endParaRPr lang="de-DE" sz="2000" b="0" kern="120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endParaRPr>
                    </a:p>
                  </a:txBody>
                  <a:tcPr marL="72000" marR="72000" marT="72000" marB="72000" anchor="ctr">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549467"/>
                  </a:ext>
                </a:extLst>
              </a:tr>
            </a:tbl>
          </a:graphicData>
        </a:graphic>
      </p:graphicFrame>
    </p:spTree>
    <p:extLst>
      <p:ext uri="{BB962C8B-B14F-4D97-AF65-F5344CB8AC3E}">
        <p14:creationId xmlns:p14="http://schemas.microsoft.com/office/powerpoint/2010/main" val="2088985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2728"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CFA533-F1E7-194D-B3E3-7544F086F4A9}"/>
              </a:ext>
            </a:extLst>
          </p:cNvPr>
          <p:cNvSpPr>
            <a:spLocks noGrp="1"/>
          </p:cNvSpPr>
          <p:nvPr>
            <p:ph type="title"/>
          </p:nvPr>
        </p:nvSpPr>
        <p:spPr/>
        <p:txBody>
          <a:bodyPr/>
          <a:lstStyle/>
          <a:p>
            <a:pPr marL="723900" indent="-723900"/>
            <a:r>
              <a:rPr lang="de-DE" dirty="0"/>
              <a:t>0</a:t>
            </a:r>
            <a:r>
              <a:rPr lang="de-DE" dirty="0">
                <a:latin typeface="GT America" panose="00000500000000000000" pitchFamily="2" charset="0"/>
                <a:sym typeface="GT America" panose="00000500000000000000" pitchFamily="2" charset="0"/>
              </a:rPr>
              <a:t>.	der neue ausschreibungsleitfaden</a:t>
            </a:r>
          </a:p>
        </p:txBody>
      </p:sp>
      <p:graphicFrame>
        <p:nvGraphicFramePr>
          <p:cNvPr id="4" name="Tabelle 3">
            <a:extLst>
              <a:ext uri="{FF2B5EF4-FFF2-40B4-BE49-F238E27FC236}">
                <a16:creationId xmlns:a16="http://schemas.microsoft.com/office/drawing/2014/main" id="{601C702E-AA2B-2C4A-B1B1-ED7AC07A392D}"/>
              </a:ext>
            </a:extLst>
          </p:cNvPr>
          <p:cNvGraphicFramePr>
            <a:graphicFrameLocks noGrp="1"/>
          </p:cNvGraphicFramePr>
          <p:nvPr>
            <p:extLst>
              <p:ext uri="{D42A27DB-BD31-4B8C-83A1-F6EECF244321}">
                <p14:modId xmlns:p14="http://schemas.microsoft.com/office/powerpoint/2010/main" val="3672678043"/>
              </p:ext>
            </p:extLst>
          </p:nvPr>
        </p:nvGraphicFramePr>
        <p:xfrm>
          <a:off x="5130" y="908051"/>
          <a:ext cx="11957727" cy="7974184"/>
        </p:xfrm>
        <a:graphic>
          <a:graphicData uri="http://schemas.openxmlformats.org/drawingml/2006/table">
            <a:tbl>
              <a:tblPr firstRow="1" bandRow="1">
                <a:tableStyleId>{5C22544A-7EE6-4342-B048-85BDC9FD1C3A}</a:tableStyleId>
              </a:tblPr>
              <a:tblGrid>
                <a:gridCol w="11957727">
                  <a:extLst>
                    <a:ext uri="{9D8B030D-6E8A-4147-A177-3AD203B41FA5}">
                      <a16:colId xmlns:a16="http://schemas.microsoft.com/office/drawing/2014/main" val="20000"/>
                    </a:ext>
                  </a:extLst>
                </a:gridCol>
              </a:tblGrid>
              <a:tr h="1387332">
                <a:tc>
                  <a:txBody>
                    <a:bodyPr/>
                    <a:lstStyle/>
                    <a:p>
                      <a:pPr defTabSz="542925">
                        <a:lnSpc>
                          <a:spcPct val="100000"/>
                        </a:lnSpc>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1.	Nach der EU-Reform der Abschlussprüfung:</a:t>
                      </a:r>
                    </a:p>
                    <a:p>
                      <a:pPr defTabSz="542925">
                        <a:lnSpc>
                          <a:spcPct val="100000"/>
                        </a:lnSpc>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Verpflichtende externe Rotation des Abschlussprüfers von PIE (Unternehmen von </a:t>
                      </a:r>
                      <a:b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b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öffentlichem Interesse) nach 10 Jahre </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16692">
                <a:tc>
                  <a:txBody>
                    <a:bodyPr/>
                    <a:lstStyle/>
                    <a:p>
                      <a:pPr defTabSz="542925">
                        <a:lnSpc>
                          <a:spcPct val="100000"/>
                        </a:lnSpc>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2.	Auswahl des Abschlussprüfers nach dem Verfahren gemäß Art 16 EU-VO:</a:t>
                      </a:r>
                    </a:p>
                    <a:p>
                      <a:pPr marL="542925" indent="0">
                        <a:lnSpc>
                          <a:spcPct val="100000"/>
                        </a:lnSpc>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Komplex, zeitaufwendig, soll dokumentiert und nachprüfbar sein.</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655851"/>
                  </a:ext>
                </a:extLst>
              </a:tr>
              <a:tr h="1116692">
                <a:tc>
                  <a:txBody>
                    <a:bodyPr/>
                    <a:lstStyle/>
                    <a:p>
                      <a:pPr defTabSz="542925">
                        <a:lnSpc>
                          <a:spcPct val="100000"/>
                        </a:lnSpc>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3.	Nach dem IDW wurde nun auch vom </a:t>
                      </a:r>
                      <a:r>
                        <a:rPr lang="de-DE" sz="2000" b="0" kern="120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iwp</a:t>
                      </a: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ein Leitfaden als Orientierungshilfe </a:t>
                      </a:r>
                      <a:b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b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für  Aufsichtsräte bei der Auswahl des Abschlussprüfers erarbeitet.</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334172"/>
                  </a:ext>
                </a:extLst>
              </a:tr>
              <a:tr h="1116692">
                <a:tc>
                  <a:txBody>
                    <a:bodyPr/>
                    <a:lstStyle/>
                    <a:p>
                      <a:pPr marL="457200" indent="-457200" defTabSz="542925" rtl="0">
                        <a:lnSpc>
                          <a:spcPct val="100000"/>
                        </a:lnSpc>
                        <a:buAutoNum type="arabicPeriod" startAt="4"/>
                      </a:pPr>
                      <a:r>
                        <a:rPr lang="de-DE" sz="20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rPr>
                        <a:t>Als Endergebnis des Auswahlverfahrens muss der Prüfungsausschuss dem Plenum des</a:t>
                      </a:r>
                    </a:p>
                    <a:p>
                      <a:pPr marL="0" indent="0" defTabSz="542925" rtl="0">
                        <a:lnSpc>
                          <a:spcPct val="100000"/>
                        </a:lnSpc>
                        <a:buNone/>
                      </a:pPr>
                      <a:r>
                        <a:rPr lang="de-DE" sz="20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rPr>
                        <a:t>        Aufsichtsrat einen Zweiervorschlag mit der Präferenz für einen der beiden Vorschläge vorlegen. </a:t>
                      </a:r>
                    </a:p>
                    <a:p>
                      <a:pPr marL="542925" indent="0" rtl="0">
                        <a:lnSpc>
                          <a:spcPct val="100000"/>
                        </a:lnSpc>
                      </a:pPr>
                      <a:endParaRPr lang="de-DE" sz="20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endParaRPr>
                    </a:p>
                  </a:txBody>
                  <a:tcPr marL="1188000" marT="108000" marB="108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700772"/>
                  </a:ext>
                </a:extLst>
              </a:tr>
              <a:tr h="1116692">
                <a:tc>
                  <a:txBody>
                    <a:bodyPr/>
                    <a:lstStyle/>
                    <a:p>
                      <a:pPr defTabSz="542925" rtl="0">
                        <a:lnSpc>
                          <a:spcPct val="100000"/>
                        </a:lnSpc>
                      </a:pPr>
                      <a:r>
                        <a:rPr lang="de-DE" sz="20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rPr>
                        <a:t> </a:t>
                      </a:r>
                    </a:p>
                  </a:txBody>
                  <a:tcPr marL="1188000" marT="108000" marB="10800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231210"/>
                  </a:ext>
                </a:extLst>
              </a:tr>
              <a:tr h="1116692">
                <a:tc>
                  <a:txBody>
                    <a:bodyPr/>
                    <a:lstStyle/>
                    <a:p>
                      <a:pPr defTabSz="542925" rtl="0">
                        <a:lnSpc>
                          <a:spcPct val="100000"/>
                        </a:lnSpc>
                      </a:pPr>
                      <a:endParaRPr lang="de-DE" sz="20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endParaRPr>
                    </a:p>
                  </a:txBody>
                  <a:tcPr marL="1188000" marT="108000" marB="108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2124768"/>
                  </a:ext>
                </a:extLst>
              </a:tr>
            </a:tbl>
          </a:graphicData>
        </a:graphic>
      </p:graphicFrame>
      <p:sp>
        <p:nvSpPr>
          <p:cNvPr id="5" name="Foliennummernplatzhalt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100" b="0" i="0" u="none" strike="noStrike" kern="1200" cap="none" spc="0" normalizeH="0" baseline="0" noProof="0" smtClean="0">
                <a:ln>
                  <a:noFill/>
                </a:ln>
                <a:solidFill>
                  <a:prstClr val="black"/>
                </a:solidFill>
                <a:effectLst/>
                <a:uLnTx/>
                <a:uFillTx/>
                <a:latin typeface="GT America" panose="00000500000000000000" pitchFamily="2" charset="0"/>
                <a:ea typeface="+mn-ea"/>
                <a:sym typeface="GT America" panose="000005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de-DE" sz="1100" b="0" i="0" u="none" strike="noStrike" kern="1200" cap="none" spc="0" normalizeH="0" baseline="0" noProof="0" dirty="0">
              <a:ln>
                <a:noFill/>
              </a:ln>
              <a:solidFill>
                <a:prstClr val="black"/>
              </a:solidFill>
              <a:effectLst/>
              <a:uLnTx/>
              <a:uFillTx/>
              <a:latin typeface="GT America" panose="00000500000000000000" pitchFamily="2" charset="0"/>
              <a:ea typeface="+mn-ea"/>
              <a:sym typeface="GT America" panose="00000500000000000000" pitchFamily="2" charset="0"/>
            </a:endParaRPr>
          </a:p>
        </p:txBody>
      </p:sp>
    </p:spTree>
    <p:extLst>
      <p:ext uri="{BB962C8B-B14F-4D97-AF65-F5344CB8AC3E}">
        <p14:creationId xmlns:p14="http://schemas.microsoft.com/office/powerpoint/2010/main" val="723030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9440"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CFA533-F1E7-194D-B3E3-7544F086F4A9}"/>
              </a:ext>
            </a:extLst>
          </p:cNvPr>
          <p:cNvSpPr>
            <a:spLocks noGrp="1"/>
          </p:cNvSpPr>
          <p:nvPr>
            <p:ph type="title"/>
          </p:nvPr>
        </p:nvSpPr>
        <p:spPr/>
        <p:txBody>
          <a:bodyPr/>
          <a:lstStyle/>
          <a:p>
            <a:pPr marL="723900" indent="-723900"/>
            <a:r>
              <a:rPr lang="de-DE" dirty="0"/>
              <a:t>1</a:t>
            </a:r>
            <a:r>
              <a:rPr lang="de-DE" dirty="0">
                <a:latin typeface="GT America" panose="00000500000000000000" pitchFamily="2" charset="0"/>
                <a:sym typeface="GT America" panose="00000500000000000000" pitchFamily="2" charset="0"/>
              </a:rPr>
              <a:t>.	Vorbereitung der Ausschreibung</a:t>
            </a:r>
          </a:p>
        </p:txBody>
      </p:sp>
      <p:sp>
        <p:nvSpPr>
          <p:cNvPr id="5" name="Foliennummernplatzhalt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100" b="0" i="0" u="none" strike="noStrike" kern="1200" cap="none" spc="0" normalizeH="0" baseline="0" noProof="0" smtClean="0">
                <a:ln>
                  <a:noFill/>
                </a:ln>
                <a:solidFill>
                  <a:prstClr val="black"/>
                </a:solidFill>
                <a:effectLst/>
                <a:uLnTx/>
                <a:uFillTx/>
                <a:latin typeface="GT America" panose="00000500000000000000" pitchFamily="2" charset="0"/>
                <a:ea typeface="+mn-ea"/>
                <a:sym typeface="GT America" panose="000005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de-DE" sz="1100" b="0" i="0" u="none" strike="noStrike" kern="1200" cap="none" spc="0" normalizeH="0" baseline="0" noProof="0" dirty="0">
              <a:ln>
                <a:noFill/>
              </a:ln>
              <a:solidFill>
                <a:prstClr val="black"/>
              </a:solidFill>
              <a:effectLst/>
              <a:uLnTx/>
              <a:uFillTx/>
              <a:latin typeface="GT America" panose="00000500000000000000" pitchFamily="2" charset="0"/>
              <a:ea typeface="+mn-ea"/>
              <a:sym typeface="GT America" panose="00000500000000000000" pitchFamily="2" charset="0"/>
            </a:endParaRPr>
          </a:p>
        </p:txBody>
      </p:sp>
      <p:graphicFrame>
        <p:nvGraphicFramePr>
          <p:cNvPr id="4" name="Tabelle 3">
            <a:extLst>
              <a:ext uri="{FF2B5EF4-FFF2-40B4-BE49-F238E27FC236}">
                <a16:creationId xmlns:a16="http://schemas.microsoft.com/office/drawing/2014/main" id="{601C702E-AA2B-2C4A-B1B1-ED7AC07A392D}"/>
              </a:ext>
            </a:extLst>
          </p:cNvPr>
          <p:cNvGraphicFramePr>
            <a:graphicFrameLocks noGrp="1"/>
          </p:cNvGraphicFramePr>
          <p:nvPr>
            <p:extLst>
              <p:ext uri="{D42A27DB-BD31-4B8C-83A1-F6EECF244321}">
                <p14:modId xmlns:p14="http://schemas.microsoft.com/office/powerpoint/2010/main" val="2107216742"/>
              </p:ext>
            </p:extLst>
          </p:nvPr>
        </p:nvGraphicFramePr>
        <p:xfrm>
          <a:off x="5130" y="908051"/>
          <a:ext cx="11957727" cy="5732796"/>
        </p:xfrm>
        <a:graphic>
          <a:graphicData uri="http://schemas.openxmlformats.org/drawingml/2006/table">
            <a:tbl>
              <a:tblPr firstRow="1" bandRow="1">
                <a:tableStyleId>{5C22544A-7EE6-4342-B048-85BDC9FD1C3A}</a:tableStyleId>
              </a:tblPr>
              <a:tblGrid>
                <a:gridCol w="11957727">
                  <a:extLst>
                    <a:ext uri="{9D8B030D-6E8A-4147-A177-3AD203B41FA5}">
                      <a16:colId xmlns:a16="http://schemas.microsoft.com/office/drawing/2014/main" val="20000"/>
                    </a:ext>
                  </a:extLst>
                </a:gridCol>
              </a:tblGrid>
              <a:tr h="1116692">
                <a:tc>
                  <a:txBody>
                    <a:bodyPr/>
                    <a:lstStyle/>
                    <a:p>
                      <a:pPr defTabSz="542925">
                        <a:lnSpc>
                          <a:spcPct val="100000"/>
                        </a:lnSpc>
                      </a:pPr>
                      <a: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1.	Grundsätze:  fair, Chancengleichheit, keine überschießenden Anforderungen, </a:t>
                      </a:r>
                      <a:b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br>
                      <a:r>
                        <a:rPr lang="de-DE" sz="16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sachliche Kriterien, nachvollziehbares  Verfahren, angemessen dokumentiert.</a:t>
                      </a:r>
                    </a:p>
                  </a:txBody>
                  <a:tcPr marL="1188000" marT="108000" marB="108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16692">
                <a:tc>
                  <a:txBody>
                    <a:bodyPr/>
                    <a:lstStyle/>
                    <a:p>
                      <a:pPr defTabSz="542925">
                        <a:lnSpc>
                          <a:spcPct val="100000"/>
                        </a:lnSpc>
                      </a:pP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2.	Entscheidung:</a:t>
                      </a:r>
                    </a:p>
                    <a:p>
                      <a:pPr marL="542925" indent="0">
                        <a:lnSpc>
                          <a:spcPct val="100000"/>
                        </a:lnSpc>
                      </a:pP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Ab welchem Geschäftsjahr, ca. 10 Monate Verfahrensdauer, mehrjährige Bestellung (!)</a:t>
                      </a:r>
                    </a:p>
                    <a:p>
                      <a:pPr marL="542925" indent="0">
                        <a:lnSpc>
                          <a:spcPct val="100000"/>
                        </a:lnSpc>
                      </a:pP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Empfehlung: schon vor dem letzten Jahr des bisherigen Abschlussprüfers</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655851"/>
                  </a:ext>
                </a:extLst>
              </a:tr>
              <a:tr h="1116692">
                <a:tc>
                  <a:txBody>
                    <a:bodyPr/>
                    <a:lstStyle/>
                    <a:p>
                      <a:pPr defTabSz="542925">
                        <a:lnSpc>
                          <a:spcPct val="100000"/>
                        </a:lnSpc>
                      </a:pP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3.	Einrichtung einer Projektgruppe mit Mitarbeitern aus Finanz- und Rechnungswesen, </a:t>
                      </a:r>
                      <a:b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br>
                      <a:r>
                        <a:rPr lang="de-DE" sz="16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Interne Revision, Beschaffung, Recht, weitere externe Experten nach Bedarf.</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334172"/>
                  </a:ext>
                </a:extLst>
              </a:tr>
              <a:tr h="1116692">
                <a:tc>
                  <a:txBody>
                    <a:bodyPr/>
                    <a:lstStyle/>
                    <a:p>
                      <a:pPr defTabSz="542925" rtl="0">
                        <a:lnSpc>
                          <a:spcPct val="100000"/>
                        </a:lnSpc>
                      </a:pPr>
                      <a:r>
                        <a:rPr lang="de-DE" sz="16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rPr>
                        <a:t>4.	Festlegung des Verfahrens:</a:t>
                      </a:r>
                    </a:p>
                    <a:p>
                      <a:pPr marL="542925" indent="0" rtl="0">
                        <a:lnSpc>
                          <a:spcPct val="100000"/>
                        </a:lnSpc>
                      </a:pPr>
                      <a:r>
                        <a:rPr lang="de-DE" sz="16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rPr>
                        <a:t>Ein- oder zweistufiges Verfahren, Vorauswahl durch wen? Präsentation vor wem?</a:t>
                      </a:r>
                      <a:br>
                        <a:rPr lang="de-DE" sz="16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rPr>
                      </a:br>
                      <a:r>
                        <a:rPr lang="de-DE" sz="16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rPr>
                        <a:t>Entscheidung durch Prüfungsausschuss als Vorschlag für das Plenum des Aufsichtsrats.</a:t>
                      </a:r>
                    </a:p>
                  </a:txBody>
                  <a:tcPr marL="1188000" marT="108000" marB="108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7700772"/>
                  </a:ext>
                </a:extLst>
              </a:tr>
              <a:tr h="1116692">
                <a:tc>
                  <a:txBody>
                    <a:bodyPr/>
                    <a:lstStyle/>
                    <a:p>
                      <a:pPr defTabSz="542925" rtl="0">
                        <a:lnSpc>
                          <a:spcPct val="100000"/>
                        </a:lnSpc>
                      </a:pPr>
                      <a:r>
                        <a:rPr lang="de-DE" sz="16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rPr>
                        <a:t>5.	Vor- und Detailfragen:</a:t>
                      </a:r>
                    </a:p>
                    <a:p>
                      <a:pPr defTabSz="542925" rtl="0">
                        <a:lnSpc>
                          <a:spcPct val="100000"/>
                        </a:lnSpc>
                      </a:pPr>
                      <a:r>
                        <a:rPr lang="de-DE" sz="16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rPr>
                        <a:t>          Joint-Audit?  Divisions-Audit?  Zusammenarbeit mit IR und IT. Zusätzliche Anforderungen. </a:t>
                      </a:r>
                    </a:p>
                  </a:txBody>
                  <a:tcPr marL="1188000" marT="108000" marB="10800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6231210"/>
                  </a:ext>
                </a:extLst>
              </a:tr>
            </a:tbl>
          </a:graphicData>
        </a:graphic>
      </p:graphicFrame>
    </p:spTree>
    <p:extLst>
      <p:ext uri="{BB962C8B-B14F-4D97-AF65-F5344CB8AC3E}">
        <p14:creationId xmlns:p14="http://schemas.microsoft.com/office/powerpoint/2010/main" val="3791450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0462" name="think-cell Folie" r:id="rId5" imgW="344" imgH="345" progId="TCLayout.ActiveDocument.1">
                  <p:embed/>
                </p:oleObj>
              </mc:Choice>
              <mc:Fallback>
                <p:oleObj name="think-cell Folie" r:id="rId5" imgW="344" imgH="345" progId="TCLayout.ActiveDocument.1">
                  <p:embed/>
                  <p:pic>
                    <p:nvPicPr>
                      <p:cNvPr id="10" name="Objekt 9" hidden="1"/>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8" name="Tabelle 7">
            <a:extLst>
              <a:ext uri="{FF2B5EF4-FFF2-40B4-BE49-F238E27FC236}">
                <a16:creationId xmlns:a16="http://schemas.microsoft.com/office/drawing/2014/main" id="{9507695E-2D05-F84F-AF3D-047E0AC12B4D}"/>
              </a:ext>
            </a:extLst>
          </p:cNvPr>
          <p:cNvGraphicFramePr>
            <a:graphicFrameLocks noGrp="1"/>
          </p:cNvGraphicFramePr>
          <p:nvPr>
            <p:extLst>
              <p:ext uri="{D42A27DB-BD31-4B8C-83A1-F6EECF244321}">
                <p14:modId xmlns:p14="http://schemas.microsoft.com/office/powerpoint/2010/main" val="1308989765"/>
              </p:ext>
            </p:extLst>
          </p:nvPr>
        </p:nvGraphicFramePr>
        <p:xfrm>
          <a:off x="541127" y="743641"/>
          <a:ext cx="11221638" cy="5544038"/>
        </p:xfrm>
        <a:graphic>
          <a:graphicData uri="http://schemas.openxmlformats.org/drawingml/2006/table">
            <a:tbl>
              <a:tblPr firstRow="1" bandRow="1">
                <a:tableStyleId>{5C22544A-7EE6-4342-B048-85BDC9FD1C3A}</a:tableStyleId>
              </a:tblPr>
              <a:tblGrid>
                <a:gridCol w="247746">
                  <a:extLst>
                    <a:ext uri="{9D8B030D-6E8A-4147-A177-3AD203B41FA5}">
                      <a16:colId xmlns:a16="http://schemas.microsoft.com/office/drawing/2014/main" val="20000"/>
                    </a:ext>
                  </a:extLst>
                </a:gridCol>
                <a:gridCol w="1629816">
                  <a:extLst>
                    <a:ext uri="{9D8B030D-6E8A-4147-A177-3AD203B41FA5}">
                      <a16:colId xmlns:a16="http://schemas.microsoft.com/office/drawing/2014/main" val="20001"/>
                    </a:ext>
                  </a:extLst>
                </a:gridCol>
                <a:gridCol w="9344076">
                  <a:extLst>
                    <a:ext uri="{9D8B030D-6E8A-4147-A177-3AD203B41FA5}">
                      <a16:colId xmlns:a16="http://schemas.microsoft.com/office/drawing/2014/main" val="20002"/>
                    </a:ext>
                  </a:extLst>
                </a:gridCol>
              </a:tblGrid>
              <a:tr h="5544038">
                <a:tc>
                  <a:txBody>
                    <a:bodyPr/>
                    <a:lstStyle/>
                    <a:p>
                      <a:pPr>
                        <a:lnSpc>
                          <a:spcPct val="100000"/>
                        </a:lnSpc>
                        <a:spcAft>
                          <a:spcPts val="600"/>
                        </a:spcAft>
                      </a:pPr>
                      <a:endParaRPr lang="de-DE" sz="1600" b="0" cap="none" baseline="0" dirty="0">
                        <a:solidFill>
                          <a:schemeClr val="tx1"/>
                        </a:solidFill>
                        <a:latin typeface="GT America" panose="00000500000000000000" pitchFamily="2" charset="0"/>
                        <a:cs typeface="GT America" panose="020B0604020202020204" pitchFamily="34" charset="0"/>
                        <a:sym typeface="GT America" panose="00000500000000000000" pitchFamily="2" charset="0"/>
                      </a:endParaRPr>
                    </a:p>
                  </a:txBody>
                  <a:tcPr marL="108000" marR="108000" marT="288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endParaRPr lang="de-DE" sz="1600" b="0" cap="none" baseline="0" dirty="0">
                        <a:solidFill>
                          <a:schemeClr val="tx1"/>
                        </a:solidFill>
                        <a:latin typeface="GT America" panose="00000500000000000000" pitchFamily="2" charset="0"/>
                        <a:cs typeface="GT America" panose="020B0604020202020204" pitchFamily="34" charset="0"/>
                        <a:sym typeface="GT America" panose="00000500000000000000" pitchFamily="2" charset="0"/>
                      </a:endParaRPr>
                    </a:p>
                  </a:txBody>
                  <a:tcPr marL="0" marR="108000" marT="288000" marB="108000">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600"/>
                        </a:spcAft>
                      </a:pPr>
                      <a:endParaRPr lang="de-DE" sz="1800" b="0" kern="1200" cap="none"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endParaRPr>
                    </a:p>
                  </a:txBody>
                  <a:tcPr marL="108000" marR="108000" marT="288000" marB="10800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itel 1">
            <a:extLst>
              <a:ext uri="{FF2B5EF4-FFF2-40B4-BE49-F238E27FC236}">
                <a16:creationId xmlns:a16="http://schemas.microsoft.com/office/drawing/2014/main" id="{262F654B-0798-614E-8E4C-425EDF42B60A}"/>
              </a:ext>
            </a:extLst>
          </p:cNvPr>
          <p:cNvSpPr>
            <a:spLocks noGrp="1"/>
          </p:cNvSpPr>
          <p:nvPr>
            <p:ph type="title"/>
          </p:nvPr>
        </p:nvSpPr>
        <p:spPr/>
        <p:txBody>
          <a:bodyPr/>
          <a:lstStyle/>
          <a:p>
            <a:pPr marL="723900" indent="-723900"/>
            <a:r>
              <a:rPr lang="de-DE" dirty="0">
                <a:latin typeface="GT America" panose="00000500000000000000" pitchFamily="2" charset="0"/>
                <a:sym typeface="GT America" panose="00000500000000000000" pitchFamily="2" charset="0"/>
              </a:rPr>
              <a:t>2.	Ablauf des Ausschreibungsverfahrens</a:t>
            </a:r>
          </a:p>
        </p:txBody>
      </p:sp>
      <p:sp>
        <p:nvSpPr>
          <p:cNvPr id="4" name="Foliennummernplatzhalter 3"/>
          <p:cNvSpPr>
            <a:spLocks noGrp="1"/>
          </p:cNvSpPr>
          <p:nvPr>
            <p:ph type="sldNum" sz="quarter" idx="4294967295"/>
          </p:nvPr>
        </p:nvSpPr>
        <p:spPr>
          <a:xfrm>
            <a:off x="11928475" y="6453188"/>
            <a:ext cx="263525" cy="4048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100" b="0" i="0" u="none" strike="noStrike" kern="1200" cap="none" spc="0" normalizeH="0" baseline="0" noProof="0" smtClean="0">
                <a:ln>
                  <a:noFill/>
                </a:ln>
                <a:solidFill>
                  <a:prstClr val="black"/>
                </a:solidFill>
                <a:effectLst/>
                <a:uLnTx/>
                <a:uFillTx/>
                <a:latin typeface="GT America" panose="00000500000000000000" pitchFamily="2" charset="0"/>
                <a:ea typeface="+mn-ea"/>
                <a:sym typeface="GT America" panose="000005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de-DE" sz="1100" b="0" i="0" u="none" strike="noStrike" kern="1200" cap="none" spc="0" normalizeH="0" baseline="0" noProof="0" dirty="0">
              <a:ln>
                <a:noFill/>
              </a:ln>
              <a:solidFill>
                <a:prstClr val="black"/>
              </a:solidFill>
              <a:effectLst/>
              <a:uLnTx/>
              <a:uFillTx/>
              <a:latin typeface="GT America" panose="00000500000000000000" pitchFamily="2" charset="0"/>
              <a:ea typeface="+mn-ea"/>
              <a:sym typeface="GT America" panose="00000500000000000000" pitchFamily="2" charset="0"/>
            </a:endParaRPr>
          </a:p>
        </p:txBody>
      </p:sp>
      <p:pic>
        <p:nvPicPr>
          <p:cNvPr id="3" name="Grafik 2"/>
          <p:cNvPicPr>
            <a:picLocks noChangeAspect="1"/>
          </p:cNvPicPr>
          <p:nvPr/>
        </p:nvPicPr>
        <p:blipFill rotWithShape="1">
          <a:blip r:embed="rId7">
            <a:extLst>
              <a:ext uri="{28A0092B-C50C-407E-A947-70E740481C1C}">
                <a14:useLocalDpi xmlns:a14="http://schemas.microsoft.com/office/drawing/2010/main" val="0"/>
              </a:ext>
            </a:extLst>
          </a:blip>
          <a:srcRect l="14654" r="25294"/>
          <a:stretch/>
        </p:blipFill>
        <p:spPr>
          <a:xfrm flipH="1">
            <a:off x="8789" y="3198812"/>
            <a:ext cx="1978269" cy="3657600"/>
          </a:xfrm>
          <a:prstGeom prst="rect">
            <a:avLst/>
          </a:prstGeom>
        </p:spPr>
      </p:pic>
      <p:sp>
        <p:nvSpPr>
          <p:cNvPr id="11" name="Gleichschenkliges Dreieck 9">
            <a:extLst>
              <a:ext uri="{FF2B5EF4-FFF2-40B4-BE49-F238E27FC236}">
                <a16:creationId xmlns:a16="http://schemas.microsoft.com/office/drawing/2014/main" id="{21C8AB1D-419B-3647-9E8D-8E86F9557009}"/>
              </a:ext>
            </a:extLst>
          </p:cNvPr>
          <p:cNvSpPr/>
          <p:nvPr/>
        </p:nvSpPr>
        <p:spPr>
          <a:xfrm rot="10800000">
            <a:off x="6848987" y="1402891"/>
            <a:ext cx="287655" cy="137160"/>
          </a:xfrm>
          <a:custGeom>
            <a:avLst/>
            <a:gdLst>
              <a:gd name="connsiteX0" fmla="*/ 0 w 432047"/>
              <a:gd name="connsiteY0" fmla="*/ 206309 h 206309"/>
              <a:gd name="connsiteX1" fmla="*/ 216024 w 432047"/>
              <a:gd name="connsiteY1" fmla="*/ 0 h 206309"/>
              <a:gd name="connsiteX2" fmla="*/ 432047 w 432047"/>
              <a:gd name="connsiteY2" fmla="*/ 206309 h 206309"/>
              <a:gd name="connsiteX3" fmla="*/ 0 w 432047"/>
              <a:gd name="connsiteY3" fmla="*/ 206309 h 206309"/>
              <a:gd name="connsiteX0" fmla="*/ 0 w 432047"/>
              <a:gd name="connsiteY0" fmla="*/ 206309 h 297749"/>
              <a:gd name="connsiteX1" fmla="*/ 216024 w 432047"/>
              <a:gd name="connsiteY1" fmla="*/ 0 h 297749"/>
              <a:gd name="connsiteX2" fmla="*/ 432047 w 432047"/>
              <a:gd name="connsiteY2" fmla="*/ 206309 h 297749"/>
              <a:gd name="connsiteX3" fmla="*/ 91440 w 432047"/>
              <a:gd name="connsiteY3" fmla="*/ 297749 h 297749"/>
              <a:gd name="connsiteX0" fmla="*/ 0 w 432047"/>
              <a:gd name="connsiteY0" fmla="*/ 206309 h 206309"/>
              <a:gd name="connsiteX1" fmla="*/ 216024 w 432047"/>
              <a:gd name="connsiteY1" fmla="*/ 0 h 206309"/>
              <a:gd name="connsiteX2" fmla="*/ 432047 w 432047"/>
              <a:gd name="connsiteY2" fmla="*/ 206309 h 206309"/>
            </a:gdLst>
            <a:ahLst/>
            <a:cxnLst>
              <a:cxn ang="0">
                <a:pos x="connsiteX0" y="connsiteY0"/>
              </a:cxn>
              <a:cxn ang="0">
                <a:pos x="connsiteX1" y="connsiteY1"/>
              </a:cxn>
              <a:cxn ang="0">
                <a:pos x="connsiteX2" y="connsiteY2"/>
              </a:cxn>
            </a:cxnLst>
            <a:rect l="l" t="t" r="r" b="b"/>
            <a:pathLst>
              <a:path w="432047" h="206309">
                <a:moveTo>
                  <a:pt x="0" y="206309"/>
                </a:moveTo>
                <a:lnTo>
                  <a:pt x="216024" y="0"/>
                </a:lnTo>
                <a:lnTo>
                  <a:pt x="432047" y="206309"/>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GT America"/>
              <a:ea typeface="+mn-ea"/>
              <a:cs typeface="+mn-cs"/>
            </a:endParaRPr>
          </a:p>
        </p:txBody>
      </p:sp>
      <p:sp>
        <p:nvSpPr>
          <p:cNvPr id="5" name="Textfeld 4"/>
          <p:cNvSpPr txBox="1"/>
          <p:nvPr/>
        </p:nvSpPr>
        <p:spPr>
          <a:xfrm>
            <a:off x="3364433" y="790717"/>
            <a:ext cx="696910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GT America"/>
                <a:ea typeface="+mn-ea"/>
                <a:cs typeface="+mn-cs"/>
              </a:rPr>
              <a:t>Entscheidung über das Verfahren und die gewählten Auswahlkriterien</a:t>
            </a:r>
          </a:p>
        </p:txBody>
      </p:sp>
      <p:sp>
        <p:nvSpPr>
          <p:cNvPr id="12" name="Textfeld 11"/>
          <p:cNvSpPr txBox="1"/>
          <p:nvPr/>
        </p:nvSpPr>
        <p:spPr>
          <a:xfrm>
            <a:off x="2628900" y="1653352"/>
            <a:ext cx="896815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GT America"/>
                <a:ea typeface="+mn-ea"/>
                <a:cs typeface="+mn-cs"/>
              </a:rPr>
              <a:t>Erstellung der Ausschreibungsunterlagen</a:t>
            </a:r>
          </a:p>
        </p:txBody>
      </p:sp>
      <p:sp>
        <p:nvSpPr>
          <p:cNvPr id="13" name="Gleichschenkliges Dreieck 9">
            <a:extLst>
              <a:ext uri="{FF2B5EF4-FFF2-40B4-BE49-F238E27FC236}">
                <a16:creationId xmlns:a16="http://schemas.microsoft.com/office/drawing/2014/main" id="{21C8AB1D-419B-3647-9E8D-8E86F9557009}"/>
              </a:ext>
            </a:extLst>
          </p:cNvPr>
          <p:cNvSpPr/>
          <p:nvPr/>
        </p:nvSpPr>
        <p:spPr>
          <a:xfrm rot="10800000">
            <a:off x="6842301" y="2097260"/>
            <a:ext cx="287655" cy="150421"/>
          </a:xfrm>
          <a:custGeom>
            <a:avLst/>
            <a:gdLst>
              <a:gd name="connsiteX0" fmla="*/ 0 w 432047"/>
              <a:gd name="connsiteY0" fmla="*/ 206309 h 206309"/>
              <a:gd name="connsiteX1" fmla="*/ 216024 w 432047"/>
              <a:gd name="connsiteY1" fmla="*/ 0 h 206309"/>
              <a:gd name="connsiteX2" fmla="*/ 432047 w 432047"/>
              <a:gd name="connsiteY2" fmla="*/ 206309 h 206309"/>
              <a:gd name="connsiteX3" fmla="*/ 0 w 432047"/>
              <a:gd name="connsiteY3" fmla="*/ 206309 h 206309"/>
              <a:gd name="connsiteX0" fmla="*/ 0 w 432047"/>
              <a:gd name="connsiteY0" fmla="*/ 206309 h 297749"/>
              <a:gd name="connsiteX1" fmla="*/ 216024 w 432047"/>
              <a:gd name="connsiteY1" fmla="*/ 0 h 297749"/>
              <a:gd name="connsiteX2" fmla="*/ 432047 w 432047"/>
              <a:gd name="connsiteY2" fmla="*/ 206309 h 297749"/>
              <a:gd name="connsiteX3" fmla="*/ 91440 w 432047"/>
              <a:gd name="connsiteY3" fmla="*/ 297749 h 297749"/>
              <a:gd name="connsiteX0" fmla="*/ 0 w 432047"/>
              <a:gd name="connsiteY0" fmla="*/ 206309 h 206309"/>
              <a:gd name="connsiteX1" fmla="*/ 216024 w 432047"/>
              <a:gd name="connsiteY1" fmla="*/ 0 h 206309"/>
              <a:gd name="connsiteX2" fmla="*/ 432047 w 432047"/>
              <a:gd name="connsiteY2" fmla="*/ 206309 h 206309"/>
            </a:gdLst>
            <a:ahLst/>
            <a:cxnLst>
              <a:cxn ang="0">
                <a:pos x="connsiteX0" y="connsiteY0"/>
              </a:cxn>
              <a:cxn ang="0">
                <a:pos x="connsiteX1" y="connsiteY1"/>
              </a:cxn>
              <a:cxn ang="0">
                <a:pos x="connsiteX2" y="connsiteY2"/>
              </a:cxn>
            </a:cxnLst>
            <a:rect l="l" t="t" r="r" b="b"/>
            <a:pathLst>
              <a:path w="432047" h="206309">
                <a:moveTo>
                  <a:pt x="0" y="206309"/>
                </a:moveTo>
                <a:lnTo>
                  <a:pt x="216024" y="0"/>
                </a:lnTo>
                <a:lnTo>
                  <a:pt x="432047" y="206309"/>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GT America"/>
              <a:ea typeface="+mn-ea"/>
              <a:cs typeface="+mn-cs"/>
            </a:endParaRPr>
          </a:p>
        </p:txBody>
      </p:sp>
      <p:sp>
        <p:nvSpPr>
          <p:cNvPr id="14" name="Textfeld 13"/>
          <p:cNvSpPr txBox="1"/>
          <p:nvPr/>
        </p:nvSpPr>
        <p:spPr>
          <a:xfrm>
            <a:off x="2628900" y="2353325"/>
            <a:ext cx="896815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GT America"/>
                <a:ea typeface="+mn-ea"/>
                <a:cs typeface="+mn-cs"/>
              </a:rPr>
              <a:t>Bekanntgabe/Versand/Veröffentlichung der Ausschreibung</a:t>
            </a:r>
          </a:p>
        </p:txBody>
      </p:sp>
      <p:sp>
        <p:nvSpPr>
          <p:cNvPr id="15" name="Gleichschenkliges Dreieck 9">
            <a:extLst>
              <a:ext uri="{FF2B5EF4-FFF2-40B4-BE49-F238E27FC236}">
                <a16:creationId xmlns:a16="http://schemas.microsoft.com/office/drawing/2014/main" id="{21C8AB1D-419B-3647-9E8D-8E86F9557009}"/>
              </a:ext>
            </a:extLst>
          </p:cNvPr>
          <p:cNvSpPr/>
          <p:nvPr/>
        </p:nvSpPr>
        <p:spPr>
          <a:xfrm rot="10800000">
            <a:off x="6848987" y="2811440"/>
            <a:ext cx="287655" cy="150421"/>
          </a:xfrm>
          <a:custGeom>
            <a:avLst/>
            <a:gdLst>
              <a:gd name="connsiteX0" fmla="*/ 0 w 432047"/>
              <a:gd name="connsiteY0" fmla="*/ 206309 h 206309"/>
              <a:gd name="connsiteX1" fmla="*/ 216024 w 432047"/>
              <a:gd name="connsiteY1" fmla="*/ 0 h 206309"/>
              <a:gd name="connsiteX2" fmla="*/ 432047 w 432047"/>
              <a:gd name="connsiteY2" fmla="*/ 206309 h 206309"/>
              <a:gd name="connsiteX3" fmla="*/ 0 w 432047"/>
              <a:gd name="connsiteY3" fmla="*/ 206309 h 206309"/>
              <a:gd name="connsiteX0" fmla="*/ 0 w 432047"/>
              <a:gd name="connsiteY0" fmla="*/ 206309 h 297749"/>
              <a:gd name="connsiteX1" fmla="*/ 216024 w 432047"/>
              <a:gd name="connsiteY1" fmla="*/ 0 h 297749"/>
              <a:gd name="connsiteX2" fmla="*/ 432047 w 432047"/>
              <a:gd name="connsiteY2" fmla="*/ 206309 h 297749"/>
              <a:gd name="connsiteX3" fmla="*/ 91440 w 432047"/>
              <a:gd name="connsiteY3" fmla="*/ 297749 h 297749"/>
              <a:gd name="connsiteX0" fmla="*/ 0 w 432047"/>
              <a:gd name="connsiteY0" fmla="*/ 206309 h 206309"/>
              <a:gd name="connsiteX1" fmla="*/ 216024 w 432047"/>
              <a:gd name="connsiteY1" fmla="*/ 0 h 206309"/>
              <a:gd name="connsiteX2" fmla="*/ 432047 w 432047"/>
              <a:gd name="connsiteY2" fmla="*/ 206309 h 206309"/>
            </a:gdLst>
            <a:ahLst/>
            <a:cxnLst>
              <a:cxn ang="0">
                <a:pos x="connsiteX0" y="connsiteY0"/>
              </a:cxn>
              <a:cxn ang="0">
                <a:pos x="connsiteX1" y="connsiteY1"/>
              </a:cxn>
              <a:cxn ang="0">
                <a:pos x="connsiteX2" y="connsiteY2"/>
              </a:cxn>
            </a:cxnLst>
            <a:rect l="l" t="t" r="r" b="b"/>
            <a:pathLst>
              <a:path w="432047" h="206309">
                <a:moveTo>
                  <a:pt x="0" y="206309"/>
                </a:moveTo>
                <a:lnTo>
                  <a:pt x="216024" y="0"/>
                </a:lnTo>
                <a:lnTo>
                  <a:pt x="432047" y="206309"/>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GT America"/>
              <a:ea typeface="+mn-ea"/>
              <a:cs typeface="+mn-cs"/>
            </a:endParaRPr>
          </a:p>
        </p:txBody>
      </p:sp>
      <p:sp>
        <p:nvSpPr>
          <p:cNvPr id="16" name="Textfeld 15"/>
          <p:cNvSpPr txBox="1"/>
          <p:nvPr/>
        </p:nvSpPr>
        <p:spPr>
          <a:xfrm>
            <a:off x="2628900" y="3107728"/>
            <a:ext cx="896815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GT America"/>
                <a:ea typeface="+mn-ea"/>
                <a:cs typeface="+mn-cs"/>
              </a:rPr>
              <a:t>Kommunikation zwischen Unternehmen und Teilnehmer</a:t>
            </a:r>
          </a:p>
        </p:txBody>
      </p:sp>
      <p:sp>
        <p:nvSpPr>
          <p:cNvPr id="17" name="Gleichschenkliges Dreieck 9">
            <a:extLst>
              <a:ext uri="{FF2B5EF4-FFF2-40B4-BE49-F238E27FC236}">
                <a16:creationId xmlns:a16="http://schemas.microsoft.com/office/drawing/2014/main" id="{21C8AB1D-419B-3647-9E8D-8E86F9557009}"/>
              </a:ext>
            </a:extLst>
          </p:cNvPr>
          <p:cNvSpPr/>
          <p:nvPr/>
        </p:nvSpPr>
        <p:spPr>
          <a:xfrm rot="10800000">
            <a:off x="6848987" y="3521583"/>
            <a:ext cx="287655" cy="150421"/>
          </a:xfrm>
          <a:custGeom>
            <a:avLst/>
            <a:gdLst>
              <a:gd name="connsiteX0" fmla="*/ 0 w 432047"/>
              <a:gd name="connsiteY0" fmla="*/ 206309 h 206309"/>
              <a:gd name="connsiteX1" fmla="*/ 216024 w 432047"/>
              <a:gd name="connsiteY1" fmla="*/ 0 h 206309"/>
              <a:gd name="connsiteX2" fmla="*/ 432047 w 432047"/>
              <a:gd name="connsiteY2" fmla="*/ 206309 h 206309"/>
              <a:gd name="connsiteX3" fmla="*/ 0 w 432047"/>
              <a:gd name="connsiteY3" fmla="*/ 206309 h 206309"/>
              <a:gd name="connsiteX0" fmla="*/ 0 w 432047"/>
              <a:gd name="connsiteY0" fmla="*/ 206309 h 297749"/>
              <a:gd name="connsiteX1" fmla="*/ 216024 w 432047"/>
              <a:gd name="connsiteY1" fmla="*/ 0 h 297749"/>
              <a:gd name="connsiteX2" fmla="*/ 432047 w 432047"/>
              <a:gd name="connsiteY2" fmla="*/ 206309 h 297749"/>
              <a:gd name="connsiteX3" fmla="*/ 91440 w 432047"/>
              <a:gd name="connsiteY3" fmla="*/ 297749 h 297749"/>
              <a:gd name="connsiteX0" fmla="*/ 0 w 432047"/>
              <a:gd name="connsiteY0" fmla="*/ 206309 h 206309"/>
              <a:gd name="connsiteX1" fmla="*/ 216024 w 432047"/>
              <a:gd name="connsiteY1" fmla="*/ 0 h 206309"/>
              <a:gd name="connsiteX2" fmla="*/ 432047 w 432047"/>
              <a:gd name="connsiteY2" fmla="*/ 206309 h 206309"/>
            </a:gdLst>
            <a:ahLst/>
            <a:cxnLst>
              <a:cxn ang="0">
                <a:pos x="connsiteX0" y="connsiteY0"/>
              </a:cxn>
              <a:cxn ang="0">
                <a:pos x="connsiteX1" y="connsiteY1"/>
              </a:cxn>
              <a:cxn ang="0">
                <a:pos x="connsiteX2" y="connsiteY2"/>
              </a:cxn>
            </a:cxnLst>
            <a:rect l="l" t="t" r="r" b="b"/>
            <a:pathLst>
              <a:path w="432047" h="206309">
                <a:moveTo>
                  <a:pt x="0" y="206309"/>
                </a:moveTo>
                <a:lnTo>
                  <a:pt x="216024" y="0"/>
                </a:lnTo>
                <a:lnTo>
                  <a:pt x="432047" y="206309"/>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GT America"/>
              <a:ea typeface="+mn-ea"/>
              <a:cs typeface="+mn-cs"/>
            </a:endParaRPr>
          </a:p>
        </p:txBody>
      </p:sp>
      <p:sp>
        <p:nvSpPr>
          <p:cNvPr id="18" name="Textfeld 17"/>
          <p:cNvSpPr txBox="1"/>
          <p:nvPr/>
        </p:nvSpPr>
        <p:spPr>
          <a:xfrm>
            <a:off x="2677848" y="3838913"/>
            <a:ext cx="8394126"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GT America"/>
                <a:ea typeface="+mn-ea"/>
                <a:cs typeface="+mn-cs"/>
              </a:rPr>
              <a:t>Erste Beurteilung der Angebote, Erstellen der Shortliste, </a:t>
            </a:r>
            <a:br>
              <a:rPr kumimoji="0" lang="de-AT" sz="1800" b="0" i="0" u="none" strike="noStrike" kern="1200" cap="none" spc="0" normalizeH="0" baseline="0" noProof="0" dirty="0">
                <a:ln>
                  <a:noFill/>
                </a:ln>
                <a:solidFill>
                  <a:prstClr val="black"/>
                </a:solidFill>
                <a:effectLst/>
                <a:uLnTx/>
                <a:uFillTx/>
                <a:latin typeface="GT America"/>
                <a:ea typeface="+mn-ea"/>
                <a:cs typeface="+mn-cs"/>
              </a:rPr>
            </a:br>
            <a:r>
              <a:rPr kumimoji="0" lang="de-AT" sz="1800" b="0" i="0" u="none" strike="noStrike" kern="1200" cap="none" spc="0" normalizeH="0" baseline="0" noProof="0" dirty="0">
                <a:ln>
                  <a:noFill/>
                </a:ln>
                <a:solidFill>
                  <a:prstClr val="black"/>
                </a:solidFill>
                <a:effectLst/>
                <a:uLnTx/>
                <a:uFillTx/>
                <a:latin typeface="GT America"/>
                <a:ea typeface="+mn-ea"/>
                <a:cs typeface="+mn-cs"/>
              </a:rPr>
              <a:t>Einladung zur nächsten Runde</a:t>
            </a:r>
          </a:p>
        </p:txBody>
      </p:sp>
      <p:sp>
        <p:nvSpPr>
          <p:cNvPr id="19" name="Gleichschenkliges Dreieck 9">
            <a:extLst>
              <a:ext uri="{FF2B5EF4-FFF2-40B4-BE49-F238E27FC236}">
                <a16:creationId xmlns:a16="http://schemas.microsoft.com/office/drawing/2014/main" id="{21C8AB1D-419B-3647-9E8D-8E86F9557009}"/>
              </a:ext>
            </a:extLst>
          </p:cNvPr>
          <p:cNvSpPr/>
          <p:nvPr/>
        </p:nvSpPr>
        <p:spPr>
          <a:xfrm rot="10800000">
            <a:off x="6880078" y="4554850"/>
            <a:ext cx="287655" cy="150421"/>
          </a:xfrm>
          <a:custGeom>
            <a:avLst/>
            <a:gdLst>
              <a:gd name="connsiteX0" fmla="*/ 0 w 432047"/>
              <a:gd name="connsiteY0" fmla="*/ 206309 h 206309"/>
              <a:gd name="connsiteX1" fmla="*/ 216024 w 432047"/>
              <a:gd name="connsiteY1" fmla="*/ 0 h 206309"/>
              <a:gd name="connsiteX2" fmla="*/ 432047 w 432047"/>
              <a:gd name="connsiteY2" fmla="*/ 206309 h 206309"/>
              <a:gd name="connsiteX3" fmla="*/ 0 w 432047"/>
              <a:gd name="connsiteY3" fmla="*/ 206309 h 206309"/>
              <a:gd name="connsiteX0" fmla="*/ 0 w 432047"/>
              <a:gd name="connsiteY0" fmla="*/ 206309 h 297749"/>
              <a:gd name="connsiteX1" fmla="*/ 216024 w 432047"/>
              <a:gd name="connsiteY1" fmla="*/ 0 h 297749"/>
              <a:gd name="connsiteX2" fmla="*/ 432047 w 432047"/>
              <a:gd name="connsiteY2" fmla="*/ 206309 h 297749"/>
              <a:gd name="connsiteX3" fmla="*/ 91440 w 432047"/>
              <a:gd name="connsiteY3" fmla="*/ 297749 h 297749"/>
              <a:gd name="connsiteX0" fmla="*/ 0 w 432047"/>
              <a:gd name="connsiteY0" fmla="*/ 206309 h 206309"/>
              <a:gd name="connsiteX1" fmla="*/ 216024 w 432047"/>
              <a:gd name="connsiteY1" fmla="*/ 0 h 206309"/>
              <a:gd name="connsiteX2" fmla="*/ 432047 w 432047"/>
              <a:gd name="connsiteY2" fmla="*/ 206309 h 206309"/>
            </a:gdLst>
            <a:ahLst/>
            <a:cxnLst>
              <a:cxn ang="0">
                <a:pos x="connsiteX0" y="connsiteY0"/>
              </a:cxn>
              <a:cxn ang="0">
                <a:pos x="connsiteX1" y="connsiteY1"/>
              </a:cxn>
              <a:cxn ang="0">
                <a:pos x="connsiteX2" y="connsiteY2"/>
              </a:cxn>
            </a:cxnLst>
            <a:rect l="l" t="t" r="r" b="b"/>
            <a:pathLst>
              <a:path w="432047" h="206309">
                <a:moveTo>
                  <a:pt x="0" y="206309"/>
                </a:moveTo>
                <a:lnTo>
                  <a:pt x="216024" y="0"/>
                </a:lnTo>
                <a:lnTo>
                  <a:pt x="432047" y="206309"/>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GT America"/>
              <a:ea typeface="+mn-ea"/>
              <a:cs typeface="+mn-cs"/>
            </a:endParaRPr>
          </a:p>
        </p:txBody>
      </p:sp>
      <p:sp>
        <p:nvSpPr>
          <p:cNvPr id="21" name="Textfeld 20"/>
          <p:cNvSpPr txBox="1"/>
          <p:nvPr/>
        </p:nvSpPr>
        <p:spPr>
          <a:xfrm>
            <a:off x="2652565" y="4862268"/>
            <a:ext cx="8968154"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GT America"/>
                <a:ea typeface="+mn-ea"/>
                <a:cs typeface="+mn-cs"/>
              </a:rPr>
              <a:t>Weitere schriftliche Unterlagen und mündliche Präsentation der WP </a:t>
            </a:r>
            <a:br>
              <a:rPr kumimoji="0" lang="de-AT" sz="1800" b="0" i="0" u="none" strike="noStrike" kern="1200" cap="none" spc="0" normalizeH="0" baseline="0" noProof="0" dirty="0">
                <a:ln>
                  <a:noFill/>
                </a:ln>
                <a:solidFill>
                  <a:prstClr val="black"/>
                </a:solidFill>
                <a:effectLst/>
                <a:uLnTx/>
                <a:uFillTx/>
                <a:latin typeface="GT America"/>
                <a:ea typeface="+mn-ea"/>
                <a:cs typeface="+mn-cs"/>
              </a:rPr>
            </a:br>
            <a:r>
              <a:rPr kumimoji="0" lang="de-AT" sz="1800" b="0" i="0" u="none" strike="noStrike" kern="1200" cap="none" spc="0" normalizeH="0" baseline="0" noProof="0" dirty="0">
                <a:ln>
                  <a:noFill/>
                </a:ln>
                <a:solidFill>
                  <a:prstClr val="black"/>
                </a:solidFill>
                <a:effectLst/>
                <a:uLnTx/>
                <a:uFillTx/>
                <a:latin typeface="GT America"/>
                <a:ea typeface="+mn-ea"/>
                <a:cs typeface="+mn-cs"/>
              </a:rPr>
              <a:t>vor dem Prüfungsausschuss </a:t>
            </a:r>
            <a:r>
              <a:rPr kumimoji="0" lang="de-AT" sz="1800" b="0" i="0" u="none" strike="noStrike" kern="1200" cap="none" spc="0" normalizeH="0" baseline="0" noProof="0" dirty="0" err="1">
                <a:ln>
                  <a:noFill/>
                </a:ln>
                <a:solidFill>
                  <a:prstClr val="black"/>
                </a:solidFill>
                <a:effectLst/>
                <a:uLnTx/>
                <a:uFillTx/>
                <a:latin typeface="GT America"/>
                <a:ea typeface="+mn-ea"/>
                <a:cs typeface="+mn-cs"/>
              </a:rPr>
              <a:t>bzw</a:t>
            </a:r>
            <a:r>
              <a:rPr kumimoji="0" lang="de-AT" sz="1800" b="0" i="0" u="none" strike="noStrike" kern="1200" cap="none" spc="0" normalizeH="0" baseline="0" noProof="0" dirty="0">
                <a:ln>
                  <a:noFill/>
                </a:ln>
                <a:solidFill>
                  <a:prstClr val="black"/>
                </a:solidFill>
                <a:effectLst/>
                <a:uLnTx/>
                <a:uFillTx/>
                <a:latin typeface="GT America"/>
                <a:ea typeface="+mn-ea"/>
                <a:cs typeface="+mn-cs"/>
              </a:rPr>
              <a:t> dem Projektteam</a:t>
            </a:r>
          </a:p>
        </p:txBody>
      </p:sp>
      <p:sp>
        <p:nvSpPr>
          <p:cNvPr id="22" name="Gleichschenkliges Dreieck 9">
            <a:extLst>
              <a:ext uri="{FF2B5EF4-FFF2-40B4-BE49-F238E27FC236}">
                <a16:creationId xmlns:a16="http://schemas.microsoft.com/office/drawing/2014/main" id="{21C8AB1D-419B-3647-9E8D-8E86F9557009}"/>
              </a:ext>
            </a:extLst>
          </p:cNvPr>
          <p:cNvSpPr/>
          <p:nvPr/>
        </p:nvSpPr>
        <p:spPr>
          <a:xfrm rot="10800000">
            <a:off x="6874911" y="5516552"/>
            <a:ext cx="287655" cy="163918"/>
          </a:xfrm>
          <a:custGeom>
            <a:avLst/>
            <a:gdLst>
              <a:gd name="connsiteX0" fmla="*/ 0 w 432047"/>
              <a:gd name="connsiteY0" fmla="*/ 206309 h 206309"/>
              <a:gd name="connsiteX1" fmla="*/ 216024 w 432047"/>
              <a:gd name="connsiteY1" fmla="*/ 0 h 206309"/>
              <a:gd name="connsiteX2" fmla="*/ 432047 w 432047"/>
              <a:gd name="connsiteY2" fmla="*/ 206309 h 206309"/>
              <a:gd name="connsiteX3" fmla="*/ 0 w 432047"/>
              <a:gd name="connsiteY3" fmla="*/ 206309 h 206309"/>
              <a:gd name="connsiteX0" fmla="*/ 0 w 432047"/>
              <a:gd name="connsiteY0" fmla="*/ 206309 h 297749"/>
              <a:gd name="connsiteX1" fmla="*/ 216024 w 432047"/>
              <a:gd name="connsiteY1" fmla="*/ 0 h 297749"/>
              <a:gd name="connsiteX2" fmla="*/ 432047 w 432047"/>
              <a:gd name="connsiteY2" fmla="*/ 206309 h 297749"/>
              <a:gd name="connsiteX3" fmla="*/ 91440 w 432047"/>
              <a:gd name="connsiteY3" fmla="*/ 297749 h 297749"/>
              <a:gd name="connsiteX0" fmla="*/ 0 w 432047"/>
              <a:gd name="connsiteY0" fmla="*/ 206309 h 206309"/>
              <a:gd name="connsiteX1" fmla="*/ 216024 w 432047"/>
              <a:gd name="connsiteY1" fmla="*/ 0 h 206309"/>
              <a:gd name="connsiteX2" fmla="*/ 432047 w 432047"/>
              <a:gd name="connsiteY2" fmla="*/ 206309 h 206309"/>
            </a:gdLst>
            <a:ahLst/>
            <a:cxnLst>
              <a:cxn ang="0">
                <a:pos x="connsiteX0" y="connsiteY0"/>
              </a:cxn>
              <a:cxn ang="0">
                <a:pos x="connsiteX1" y="connsiteY1"/>
              </a:cxn>
              <a:cxn ang="0">
                <a:pos x="connsiteX2" y="connsiteY2"/>
              </a:cxn>
            </a:cxnLst>
            <a:rect l="l" t="t" r="r" b="b"/>
            <a:pathLst>
              <a:path w="432047" h="206309">
                <a:moveTo>
                  <a:pt x="0" y="206309"/>
                </a:moveTo>
                <a:lnTo>
                  <a:pt x="216024" y="0"/>
                </a:lnTo>
                <a:lnTo>
                  <a:pt x="432047" y="206309"/>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GT America"/>
              <a:ea typeface="+mn-ea"/>
              <a:cs typeface="+mn-cs"/>
            </a:endParaRPr>
          </a:p>
        </p:txBody>
      </p:sp>
      <p:sp>
        <p:nvSpPr>
          <p:cNvPr id="23" name="Textfeld 22"/>
          <p:cNvSpPr txBox="1"/>
          <p:nvPr/>
        </p:nvSpPr>
        <p:spPr>
          <a:xfrm>
            <a:off x="2645879" y="5753367"/>
            <a:ext cx="8968154"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GT America"/>
                <a:ea typeface="+mn-ea"/>
                <a:cs typeface="+mn-cs"/>
              </a:rPr>
              <a:t>Bewertung der Angebote, Auswahlentscheidung im Prüfungsausschuss, </a:t>
            </a:r>
            <a:br>
              <a:rPr kumimoji="0" lang="de-AT" sz="1800" b="0" i="0" u="none" strike="noStrike" kern="1200" cap="none" spc="0" normalizeH="0" baseline="0" noProof="0" dirty="0">
                <a:ln>
                  <a:noFill/>
                </a:ln>
                <a:solidFill>
                  <a:prstClr val="black"/>
                </a:solidFill>
                <a:effectLst/>
                <a:uLnTx/>
                <a:uFillTx/>
                <a:latin typeface="GT America"/>
                <a:ea typeface="+mn-ea"/>
                <a:cs typeface="+mn-cs"/>
              </a:rPr>
            </a:br>
            <a:r>
              <a:rPr kumimoji="0" lang="de-AT" sz="1800" b="0" i="0" u="none" strike="noStrike" kern="1200" cap="none" spc="0" normalizeH="0" baseline="0" noProof="0" dirty="0">
                <a:ln>
                  <a:noFill/>
                </a:ln>
                <a:solidFill>
                  <a:prstClr val="black"/>
                </a:solidFill>
                <a:effectLst/>
                <a:uLnTx/>
                <a:uFillTx/>
                <a:latin typeface="GT America"/>
                <a:ea typeface="+mn-ea"/>
                <a:cs typeface="+mn-cs"/>
              </a:rPr>
              <a:t>Vorschlag an das Plenum des Aufsichtsrat, Beschlussvorlage für Hauptversammlung</a:t>
            </a:r>
          </a:p>
        </p:txBody>
      </p:sp>
    </p:spTree>
    <p:extLst>
      <p:ext uri="{BB962C8B-B14F-4D97-AF65-F5344CB8AC3E}">
        <p14:creationId xmlns:p14="http://schemas.microsoft.com/office/powerpoint/2010/main" val="1184065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1487"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CFA533-F1E7-194D-B3E3-7544F086F4A9}"/>
              </a:ext>
            </a:extLst>
          </p:cNvPr>
          <p:cNvSpPr>
            <a:spLocks noGrp="1"/>
          </p:cNvSpPr>
          <p:nvPr>
            <p:ph type="title"/>
          </p:nvPr>
        </p:nvSpPr>
        <p:spPr>
          <a:xfrm>
            <a:off x="263525" y="260648"/>
            <a:ext cx="11449049" cy="396000"/>
          </a:xfrm>
        </p:spPr>
        <p:txBody>
          <a:bodyPr/>
          <a:lstStyle/>
          <a:p>
            <a:pPr marL="723900" indent="-723900"/>
            <a:r>
              <a:rPr lang="de-DE" dirty="0"/>
              <a:t>3</a:t>
            </a:r>
            <a:r>
              <a:rPr lang="de-DE" dirty="0">
                <a:solidFill>
                  <a:schemeClr val="tx1"/>
                </a:solidFill>
              </a:rPr>
              <a:t>.</a:t>
            </a:r>
            <a:r>
              <a:rPr lang="de-DE" dirty="0">
                <a:solidFill>
                  <a:schemeClr val="tx1"/>
                </a:solidFill>
                <a:latin typeface="GT America" panose="00000500000000000000" pitchFamily="2" charset="0"/>
                <a:sym typeface="GT America" panose="00000500000000000000" pitchFamily="2" charset="0"/>
              </a:rPr>
              <a:t>	Auswahlkriterien</a:t>
            </a:r>
          </a:p>
        </p:txBody>
      </p:sp>
      <p:sp>
        <p:nvSpPr>
          <p:cNvPr id="5" name="Foliennummernplatzhalter 4"/>
          <p:cNvSpPr>
            <a:spLocks noGrp="1"/>
          </p:cNvSpPr>
          <p:nvPr>
            <p:ph type="sldNum" sz="quarter" idx="10"/>
          </p:nvPr>
        </p:nvSpPr>
        <p:spPr/>
        <p:txBody>
          <a:bodyPr/>
          <a:lstStyle/>
          <a:p>
            <a:pPr algn="ctr"/>
            <a:fld id="{4CFEB0D3-1EB3-4F08-8062-95FFB9749870}" type="slidenum">
              <a:rPr lang="de-DE" smtClean="0"/>
              <a:pPr algn="ctr"/>
              <a:t>6</a:t>
            </a:fld>
            <a:endParaRPr lang="de-DE" dirty="0"/>
          </a:p>
        </p:txBody>
      </p:sp>
      <p:graphicFrame>
        <p:nvGraphicFramePr>
          <p:cNvPr id="4" name="Tabelle 3">
            <a:extLst>
              <a:ext uri="{FF2B5EF4-FFF2-40B4-BE49-F238E27FC236}">
                <a16:creationId xmlns:a16="http://schemas.microsoft.com/office/drawing/2014/main" id="{601C702E-AA2B-2C4A-B1B1-ED7AC07A392D}"/>
              </a:ext>
            </a:extLst>
          </p:cNvPr>
          <p:cNvGraphicFramePr>
            <a:graphicFrameLocks noGrp="1"/>
          </p:cNvGraphicFramePr>
          <p:nvPr>
            <p:extLst>
              <p:ext uri="{D42A27DB-BD31-4B8C-83A1-F6EECF244321}">
                <p14:modId xmlns:p14="http://schemas.microsoft.com/office/powerpoint/2010/main" val="3206159466"/>
              </p:ext>
            </p:extLst>
          </p:nvPr>
        </p:nvGraphicFramePr>
        <p:xfrm>
          <a:off x="0" y="548640"/>
          <a:ext cx="11928386" cy="5904546"/>
        </p:xfrm>
        <a:graphic>
          <a:graphicData uri="http://schemas.openxmlformats.org/drawingml/2006/table">
            <a:tbl>
              <a:tblPr firstRow="1" bandRow="1">
                <a:tableStyleId>{5C22544A-7EE6-4342-B048-85BDC9FD1C3A}</a:tableStyleId>
              </a:tblPr>
              <a:tblGrid>
                <a:gridCol w="11928386">
                  <a:extLst>
                    <a:ext uri="{9D8B030D-6E8A-4147-A177-3AD203B41FA5}">
                      <a16:colId xmlns:a16="http://schemas.microsoft.com/office/drawing/2014/main" val="20000"/>
                    </a:ext>
                  </a:extLst>
                </a:gridCol>
              </a:tblGrid>
              <a:tr h="1057742">
                <a:tc>
                  <a:txBody>
                    <a:bodyPr/>
                    <a:lstStyle/>
                    <a:p>
                      <a:pPr>
                        <a:lnSpc>
                          <a:spcPct val="100000"/>
                        </a:lnSpc>
                      </a:pPr>
                      <a:r>
                        <a:rPr lang="de-DE" sz="20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1.  Qualifikation der WP-Gesellschaft</a:t>
                      </a:r>
                    </a:p>
                  </a:txBody>
                  <a:tcPr marL="1188000" marT="108000" marB="108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88362">
                <a:tc>
                  <a:txBody>
                    <a:bodyPr/>
                    <a:lstStyle/>
                    <a:p>
                      <a:pPr defTabSz="542925">
                        <a:lnSpc>
                          <a:spcPct val="100000"/>
                        </a:lnSpc>
                      </a:pPr>
                      <a:r>
                        <a:rPr lang="de-DE" sz="20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Internationale Präsenz</a:t>
                      </a: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geografische Abdeckung mit den Standorten der Konzernunternehmen,                Leistungsfähigkeit und Qualität an diesen Standorten, Zusammenarbeit und Kommunikation.</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9221">
                <a:tc>
                  <a:txBody>
                    <a:bodyPr/>
                    <a:lstStyle/>
                    <a:p>
                      <a:pPr defTabSz="542925">
                        <a:lnSpc>
                          <a:spcPct val="100000"/>
                        </a:lnSpc>
                      </a:pPr>
                      <a:r>
                        <a:rPr lang="de-DE" sz="2000" b="1"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Qualifikation </a:t>
                      </a: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der leitenden Mitarbeiter, praktische Erfahrung mit vergleichbaren Prüfungen, Fachkenntnisse (IFRS, GAAP), Branchenerfahrung (</a:t>
                      </a:r>
                      <a:r>
                        <a:rPr lang="de-DE" sz="2000" b="0" kern="120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zB</a:t>
                      </a: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Banken und Versicherungen), Zugriff auf Grundsatzabteilungen?, Verfügbarkeit  von Spezialisten zu Sonderthemen (IT, Steuern, Bewertung, Aktuare, </a:t>
                      </a:r>
                      <a:r>
                        <a:rPr lang="de-DE" sz="2000" b="0" kern="120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etc</a:t>
                      </a: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29221">
                <a:tc>
                  <a:txBody>
                    <a:bodyPr/>
                    <a:lstStyle/>
                    <a:p>
                      <a:pPr defTabSz="542925">
                        <a:lnSpc>
                          <a:spcPct val="100000"/>
                        </a:lnSpc>
                      </a:pPr>
                      <a:r>
                        <a:rPr lang="de-DE" sz="2000" b="1"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Zeitliche Verfügbarkeit der Mitglieder </a:t>
                      </a: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des Prüfungsteams, zeitliche und personelle Planung, </a:t>
                      </a:r>
                    </a:p>
                    <a:p>
                      <a:pPr defTabSz="542925">
                        <a:lnSpc>
                          <a:spcPct val="100000"/>
                        </a:lnSpc>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Kapazität </a:t>
                      </a:r>
                      <a:r>
                        <a:rPr lang="de-DE" sz="2000" b="0" kern="120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inkl</a:t>
                      </a: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Reserven, fachliche und zeitliche Aufgliederung des Prüfungsteams, Aufgabenverteilung im Prüfungsteam, Kontinuität im Prüfungsteam (</a:t>
                      </a:r>
                      <a:r>
                        <a:rPr lang="de-DE" sz="2000" b="0" kern="120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uU</a:t>
                      </a: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Konventionalstrafe!)</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1887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99"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CFA533-F1E7-194D-B3E3-7544F086F4A9}"/>
              </a:ext>
            </a:extLst>
          </p:cNvPr>
          <p:cNvSpPr>
            <a:spLocks noGrp="1"/>
          </p:cNvSpPr>
          <p:nvPr>
            <p:ph type="title"/>
          </p:nvPr>
        </p:nvSpPr>
        <p:spPr>
          <a:noFill/>
        </p:spPr>
        <p:txBody>
          <a:bodyPr/>
          <a:lstStyle/>
          <a:p>
            <a:pPr marL="723900" indent="-723900"/>
            <a:r>
              <a:rPr lang="de-DE" dirty="0"/>
              <a:t>3.</a:t>
            </a:r>
            <a:r>
              <a:rPr lang="de-DE" dirty="0">
                <a:latin typeface="GT America" panose="00000500000000000000" pitchFamily="2" charset="0"/>
                <a:sym typeface="GT America" panose="00000500000000000000" pitchFamily="2" charset="0"/>
              </a:rPr>
              <a:t>	Auswahlkriterien</a:t>
            </a:r>
          </a:p>
        </p:txBody>
      </p:sp>
      <p:sp>
        <p:nvSpPr>
          <p:cNvPr id="5" name="Foliennummernplatzhalter 4"/>
          <p:cNvSpPr>
            <a:spLocks noGrp="1"/>
          </p:cNvSpPr>
          <p:nvPr>
            <p:ph type="sldNum" sz="quarter" idx="10"/>
          </p:nvPr>
        </p:nvSpPr>
        <p:spPr/>
        <p:txBody>
          <a:bodyPr/>
          <a:lstStyle/>
          <a:p>
            <a:pPr algn="ctr"/>
            <a:fld id="{4CFEB0D3-1EB3-4F08-8062-95FFB9749870}" type="slidenum">
              <a:rPr lang="de-DE" smtClean="0"/>
              <a:pPr algn="ctr"/>
              <a:t>7</a:t>
            </a:fld>
            <a:endParaRPr lang="de-DE" dirty="0"/>
          </a:p>
        </p:txBody>
      </p:sp>
      <p:graphicFrame>
        <p:nvGraphicFramePr>
          <p:cNvPr id="4" name="Tabelle 3">
            <a:extLst>
              <a:ext uri="{FF2B5EF4-FFF2-40B4-BE49-F238E27FC236}">
                <a16:creationId xmlns:a16="http://schemas.microsoft.com/office/drawing/2014/main" id="{601C702E-AA2B-2C4A-B1B1-ED7AC07A392D}"/>
              </a:ext>
            </a:extLst>
          </p:cNvPr>
          <p:cNvGraphicFramePr>
            <a:graphicFrameLocks noGrp="1"/>
          </p:cNvGraphicFramePr>
          <p:nvPr>
            <p:extLst>
              <p:ext uri="{D42A27DB-BD31-4B8C-83A1-F6EECF244321}">
                <p14:modId xmlns:p14="http://schemas.microsoft.com/office/powerpoint/2010/main" val="4050174485"/>
              </p:ext>
            </p:extLst>
          </p:nvPr>
        </p:nvGraphicFramePr>
        <p:xfrm>
          <a:off x="23856" y="870344"/>
          <a:ext cx="11928386" cy="4915200"/>
        </p:xfrm>
        <a:graphic>
          <a:graphicData uri="http://schemas.openxmlformats.org/drawingml/2006/table">
            <a:tbl>
              <a:tblPr firstRow="1" bandRow="1">
                <a:tableStyleId>{5C22544A-7EE6-4342-B048-85BDC9FD1C3A}</a:tableStyleId>
              </a:tblPr>
              <a:tblGrid>
                <a:gridCol w="11928386">
                  <a:extLst>
                    <a:ext uri="{9D8B030D-6E8A-4147-A177-3AD203B41FA5}">
                      <a16:colId xmlns:a16="http://schemas.microsoft.com/office/drawing/2014/main" val="20000"/>
                    </a:ext>
                  </a:extLst>
                </a:gridCol>
              </a:tblGrid>
              <a:tr h="484808">
                <a:tc>
                  <a:txBody>
                    <a:bodyPr/>
                    <a:lstStyle/>
                    <a:p>
                      <a:pPr>
                        <a:lnSpc>
                          <a:spcPct val="100000"/>
                        </a:lnSpc>
                      </a:pPr>
                      <a:r>
                        <a:rPr lang="de-DE" sz="20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2. Prüfungskonzept</a:t>
                      </a:r>
                    </a:p>
                  </a:txBody>
                  <a:tcPr marL="1188000" marT="108000" marB="108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87223">
                <a:tc>
                  <a:txBody>
                    <a:bodyPr/>
                    <a:lstStyle/>
                    <a:p>
                      <a:pPr defTabSz="542925">
                        <a:lnSpc>
                          <a:spcPct val="100000"/>
                        </a:lnSpc>
                      </a:pPr>
                      <a:r>
                        <a:rPr lang="de-DE" sz="20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Organisation und Festlegung des Prüfungsumfangs:  </a:t>
                      </a:r>
                    </a:p>
                    <a:p>
                      <a:pPr marL="342900" indent="-342900" defTabSz="542925">
                        <a:lnSpc>
                          <a:spcPct val="100000"/>
                        </a:lnSpc>
                        <a:buFont typeface="Wingdings" panose="05000000000000000000" pitchFamily="2" charset="2"/>
                        <a:buChar char="§"/>
                      </a:pPr>
                      <a:r>
                        <a:rPr lang="de-DE" sz="20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Scoping</a:t>
                      </a: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 Festlegung der zu prüfenden Tochtergesellschaften, </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Vorgehensweise bei der Anleitung und Überwachung der Prüfung bei</a:t>
                      </a:r>
                    </a:p>
                    <a:p>
                      <a:pPr marL="0" indent="0" defTabSz="542925">
                        <a:lnSpc>
                          <a:spcPct val="100000"/>
                        </a:lnSpc>
                        <a:buFont typeface="Wingdings" panose="05000000000000000000" pitchFamily="2" charset="2"/>
                        <a:buNone/>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wesentlichen Tochtergesellschaften (</a:t>
                      </a:r>
                      <a:r>
                        <a:rPr lang="de-DE" sz="20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zB</a:t>
                      </a: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Vor-Ort Besuche)</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Projektmanagement / Sicherstellung der rechtzeitigen Berichterstattung</a:t>
                      </a:r>
                      <a:b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b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der Prüfer der Tochtergesellschaften</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03487">
                <a:tc>
                  <a:txBody>
                    <a:bodyPr/>
                    <a:lstStyle/>
                    <a:p>
                      <a:pPr defTabSz="542925">
                        <a:lnSpc>
                          <a:spcPct val="100000"/>
                        </a:lnSpc>
                      </a:pPr>
                      <a:r>
                        <a:rPr lang="de-DE" sz="2000" b="1"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Prüfungsschwerpunkte: </a:t>
                      </a:r>
                    </a:p>
                    <a:p>
                      <a:pPr marL="342900" indent="-342900" defTabSz="542925">
                        <a:lnSpc>
                          <a:spcPct val="100000"/>
                        </a:lnSpc>
                        <a:buFont typeface="Wingdings" panose="05000000000000000000" pitchFamily="2" charset="2"/>
                        <a:buChar char="§"/>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Prüfungsansatz und -methoden für diese Prüfgebiete</a:t>
                      </a:r>
                    </a:p>
                    <a:p>
                      <a:pPr marL="342900" indent="-342900" defTabSz="542925">
                        <a:lnSpc>
                          <a:spcPct val="100000"/>
                        </a:lnSpc>
                        <a:buFont typeface="Wingdings" panose="05000000000000000000" pitchFamily="2" charset="2"/>
                        <a:buChar char="§"/>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Überlegungen zur Wesentlichkeit</a:t>
                      </a:r>
                    </a:p>
                    <a:p>
                      <a:pPr marL="342900" indent="-342900" defTabSz="542925">
                        <a:lnSpc>
                          <a:spcPct val="100000"/>
                        </a:lnSpc>
                        <a:buFont typeface="Wingdings" panose="05000000000000000000" pitchFamily="2" charset="2"/>
                        <a:buChar char="§"/>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Berücksichtigung des internen Kontrollsystems des Unternehmens</a:t>
                      </a:r>
                    </a:p>
                    <a:p>
                      <a:pPr marL="342900" indent="-342900" defTabSz="542925">
                        <a:lnSpc>
                          <a:spcPct val="100000"/>
                        </a:lnSpc>
                        <a:buFont typeface="Wingdings" panose="05000000000000000000" pitchFamily="2" charset="2"/>
                        <a:buChar char="§"/>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Zusammenarbeit mit der internen Revision</a:t>
                      </a:r>
                    </a:p>
                    <a:p>
                      <a:pPr marL="342900" marR="0" lvl="0" indent="-342900" algn="l" defTabSz="54292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Einsatz von IT-Tools</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2446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622"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CFA533-F1E7-194D-B3E3-7544F086F4A9}"/>
              </a:ext>
            </a:extLst>
          </p:cNvPr>
          <p:cNvSpPr>
            <a:spLocks noGrp="1"/>
          </p:cNvSpPr>
          <p:nvPr>
            <p:ph type="title"/>
          </p:nvPr>
        </p:nvSpPr>
        <p:spPr/>
        <p:txBody>
          <a:bodyPr/>
          <a:lstStyle/>
          <a:p>
            <a:pPr marL="723900" indent="-723900"/>
            <a:r>
              <a:rPr lang="de-DE" dirty="0"/>
              <a:t>3.</a:t>
            </a:r>
            <a:r>
              <a:rPr lang="de-DE" dirty="0">
                <a:latin typeface="GT America" panose="00000500000000000000" pitchFamily="2" charset="0"/>
                <a:sym typeface="GT America" panose="00000500000000000000" pitchFamily="2" charset="0"/>
              </a:rPr>
              <a:t>	Auswahlkriterien</a:t>
            </a:r>
          </a:p>
        </p:txBody>
      </p:sp>
      <p:sp>
        <p:nvSpPr>
          <p:cNvPr id="5" name="Foliennummernplatzhalter 4"/>
          <p:cNvSpPr>
            <a:spLocks noGrp="1"/>
          </p:cNvSpPr>
          <p:nvPr>
            <p:ph type="sldNum" sz="quarter" idx="10"/>
          </p:nvPr>
        </p:nvSpPr>
        <p:spPr/>
        <p:txBody>
          <a:bodyPr/>
          <a:lstStyle/>
          <a:p>
            <a:pPr algn="ctr"/>
            <a:fld id="{4CFEB0D3-1EB3-4F08-8062-95FFB9749870}" type="slidenum">
              <a:rPr lang="de-DE" smtClean="0"/>
              <a:pPr algn="ctr"/>
              <a:t>8</a:t>
            </a:fld>
            <a:endParaRPr lang="de-DE" dirty="0"/>
          </a:p>
        </p:txBody>
      </p:sp>
      <p:graphicFrame>
        <p:nvGraphicFramePr>
          <p:cNvPr id="4" name="Tabelle 3">
            <a:extLst>
              <a:ext uri="{FF2B5EF4-FFF2-40B4-BE49-F238E27FC236}">
                <a16:creationId xmlns:a16="http://schemas.microsoft.com/office/drawing/2014/main" id="{601C702E-AA2B-2C4A-B1B1-ED7AC07A392D}"/>
              </a:ext>
            </a:extLst>
          </p:cNvPr>
          <p:cNvGraphicFramePr>
            <a:graphicFrameLocks noGrp="1"/>
          </p:cNvGraphicFramePr>
          <p:nvPr>
            <p:extLst>
              <p:ext uri="{D42A27DB-BD31-4B8C-83A1-F6EECF244321}">
                <p14:modId xmlns:p14="http://schemas.microsoft.com/office/powerpoint/2010/main" val="2865568926"/>
              </p:ext>
            </p:extLst>
          </p:nvPr>
        </p:nvGraphicFramePr>
        <p:xfrm>
          <a:off x="141402" y="908051"/>
          <a:ext cx="11786984" cy="5545135"/>
        </p:xfrm>
        <a:graphic>
          <a:graphicData uri="http://schemas.openxmlformats.org/drawingml/2006/table">
            <a:tbl>
              <a:tblPr firstRow="1" bandRow="1">
                <a:tableStyleId>{5C22544A-7EE6-4342-B048-85BDC9FD1C3A}</a:tableStyleId>
              </a:tblPr>
              <a:tblGrid>
                <a:gridCol w="11786984">
                  <a:extLst>
                    <a:ext uri="{9D8B030D-6E8A-4147-A177-3AD203B41FA5}">
                      <a16:colId xmlns:a16="http://schemas.microsoft.com/office/drawing/2014/main" val="20000"/>
                    </a:ext>
                  </a:extLst>
                </a:gridCol>
              </a:tblGrid>
              <a:tr h="626390">
                <a:tc>
                  <a:txBody>
                    <a:bodyPr/>
                    <a:lstStyle/>
                    <a:p>
                      <a:pPr>
                        <a:lnSpc>
                          <a:spcPct val="100000"/>
                        </a:lnSpc>
                      </a:pPr>
                      <a:r>
                        <a:rPr lang="de-DE" sz="20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3</a:t>
                      </a: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a:t>
                      </a:r>
                      <a:r>
                        <a:rPr lang="de-DE" sz="20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Kommunikations- und Servicekonzept</a:t>
                      </a:r>
                    </a:p>
                  </a:txBody>
                  <a:tcPr marL="1188000" marT="108000" marB="108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25969">
                <a:tc>
                  <a:txBody>
                    <a:bodyPr/>
                    <a:lstStyle/>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Vorgehensweise für die Kommunikation zwischen Abschlussprüfer und</a:t>
                      </a:r>
                    </a:p>
                    <a:p>
                      <a:pPr marL="0" indent="0" defTabSz="542925">
                        <a:lnSpc>
                          <a:spcPct val="100000"/>
                        </a:lnSpc>
                        <a:buFont typeface="Wingdings" panose="05000000000000000000" pitchFamily="2" charset="2"/>
                        <a:buNone/>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Aufsichtsrat/Prüfungsausschuss</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Vorgehensweise für die Kommunikation zwischen Abschlussprüfer und</a:t>
                      </a:r>
                    </a:p>
                    <a:p>
                      <a:pPr marL="0" indent="0" defTabSz="542925">
                        <a:lnSpc>
                          <a:spcPct val="100000"/>
                        </a:lnSpc>
                        <a:buFont typeface="Wingdings" panose="05000000000000000000" pitchFamily="2" charset="2"/>
                        <a:buNone/>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Unternehmen</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Bereitgestellte Kommunikationsmedien / Methoden (</a:t>
                      </a:r>
                      <a:r>
                        <a:rPr lang="de-DE" sz="20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zB</a:t>
                      </a: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elektronische</a:t>
                      </a:r>
                    </a:p>
                    <a:p>
                      <a:pPr marL="0" indent="0" defTabSz="542925">
                        <a:lnSpc>
                          <a:spcPct val="100000"/>
                        </a:lnSpc>
                        <a:buFont typeface="Wingdings" panose="05000000000000000000" pitchFamily="2" charset="2"/>
                        <a:buNone/>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Kommunikation, web-basierte Kommunikationsplattformen)</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Verfügbarkeit und Reaktionszeiten bei Anfragen</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2776">
                <a:tc>
                  <a:txBody>
                    <a:bodyPr/>
                    <a:lstStyle/>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Vorgehensweise für die Kommunikation zwischen Abschlussprüfer und</a:t>
                      </a:r>
                    </a:p>
                    <a:p>
                      <a:pPr marL="0" indent="0" defTabSz="542925">
                        <a:lnSpc>
                          <a:spcPct val="100000"/>
                        </a:lnSpc>
                        <a:buFont typeface="Wingdings" panose="05000000000000000000" pitchFamily="2" charset="2"/>
                        <a:buNone/>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          Unternehmen bei Herausforderungen in (wesentlichen) Konzernunternehmen</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Entscheidungsfindung bei schwierigen Fragen der Rechnungslegung</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Eingesetzte Kommunikationsmedien und –</a:t>
                      </a:r>
                      <a:r>
                        <a:rPr lang="de-DE" sz="2000" b="0" dirty="0" err="1">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technologien</a:t>
                      </a:r>
                      <a:endPar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endParaRP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10115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8643"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CFA533-F1E7-194D-B3E3-7544F086F4A9}"/>
              </a:ext>
            </a:extLst>
          </p:cNvPr>
          <p:cNvSpPr>
            <a:spLocks noGrp="1"/>
          </p:cNvSpPr>
          <p:nvPr>
            <p:ph type="title"/>
          </p:nvPr>
        </p:nvSpPr>
        <p:spPr/>
        <p:txBody>
          <a:bodyPr/>
          <a:lstStyle/>
          <a:p>
            <a:pPr marL="723900" indent="-723900"/>
            <a:r>
              <a:rPr lang="de-DE" dirty="0"/>
              <a:t>3</a:t>
            </a:r>
            <a:r>
              <a:rPr lang="de-DE" dirty="0">
                <a:solidFill>
                  <a:schemeClr val="tx1"/>
                </a:solidFill>
              </a:rPr>
              <a:t>.</a:t>
            </a:r>
            <a:r>
              <a:rPr lang="de-DE" dirty="0">
                <a:solidFill>
                  <a:schemeClr val="tx1"/>
                </a:solidFill>
                <a:latin typeface="GT America" panose="00000500000000000000" pitchFamily="2" charset="0"/>
                <a:sym typeface="GT America" panose="00000500000000000000" pitchFamily="2" charset="0"/>
              </a:rPr>
              <a:t>	weitere Auswahlkriterien</a:t>
            </a:r>
          </a:p>
        </p:txBody>
      </p:sp>
      <p:sp>
        <p:nvSpPr>
          <p:cNvPr id="5" name="Foliennummernplatzhalter 4"/>
          <p:cNvSpPr>
            <a:spLocks noGrp="1"/>
          </p:cNvSpPr>
          <p:nvPr>
            <p:ph type="sldNum" sz="quarter" idx="10"/>
          </p:nvPr>
        </p:nvSpPr>
        <p:spPr/>
        <p:txBody>
          <a:bodyPr/>
          <a:lstStyle/>
          <a:p>
            <a:pPr algn="ctr"/>
            <a:fld id="{4CFEB0D3-1EB3-4F08-8062-95FFB9749870}" type="slidenum">
              <a:rPr lang="de-DE" smtClean="0"/>
              <a:pPr algn="ctr"/>
              <a:t>9</a:t>
            </a:fld>
            <a:endParaRPr lang="de-DE" dirty="0"/>
          </a:p>
        </p:txBody>
      </p:sp>
      <p:graphicFrame>
        <p:nvGraphicFramePr>
          <p:cNvPr id="4" name="Tabelle 3">
            <a:extLst>
              <a:ext uri="{FF2B5EF4-FFF2-40B4-BE49-F238E27FC236}">
                <a16:creationId xmlns:a16="http://schemas.microsoft.com/office/drawing/2014/main" id="{601C702E-AA2B-2C4A-B1B1-ED7AC07A392D}"/>
              </a:ext>
            </a:extLst>
          </p:cNvPr>
          <p:cNvGraphicFramePr>
            <a:graphicFrameLocks noGrp="1"/>
          </p:cNvGraphicFramePr>
          <p:nvPr>
            <p:extLst>
              <p:ext uri="{D42A27DB-BD31-4B8C-83A1-F6EECF244321}">
                <p14:modId xmlns:p14="http://schemas.microsoft.com/office/powerpoint/2010/main" val="1139799889"/>
              </p:ext>
            </p:extLst>
          </p:nvPr>
        </p:nvGraphicFramePr>
        <p:xfrm>
          <a:off x="0" y="908051"/>
          <a:ext cx="11928386" cy="7003122"/>
        </p:xfrm>
        <a:graphic>
          <a:graphicData uri="http://schemas.openxmlformats.org/drawingml/2006/table">
            <a:tbl>
              <a:tblPr firstRow="1" bandRow="1">
                <a:tableStyleId>{5C22544A-7EE6-4342-B048-85BDC9FD1C3A}</a:tableStyleId>
              </a:tblPr>
              <a:tblGrid>
                <a:gridCol w="11928386">
                  <a:extLst>
                    <a:ext uri="{9D8B030D-6E8A-4147-A177-3AD203B41FA5}">
                      <a16:colId xmlns:a16="http://schemas.microsoft.com/office/drawing/2014/main" val="20000"/>
                    </a:ext>
                  </a:extLst>
                </a:gridCol>
              </a:tblGrid>
              <a:tr h="0">
                <a:tc>
                  <a:txBody>
                    <a:bodyPr/>
                    <a:lstStyle/>
                    <a:p>
                      <a:pPr>
                        <a:lnSpc>
                          <a:spcPct val="100000"/>
                        </a:lnSpc>
                      </a:pPr>
                      <a:r>
                        <a:rPr lang="de-DE" sz="2000" b="1"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4. Qualitätssicherungssystem der WP-Gesellschaft</a:t>
                      </a:r>
                    </a:p>
                  </a:txBody>
                  <a:tcPr marL="1188000" marT="108000" marB="108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88044">
                <a:tc>
                  <a:txBody>
                    <a:bodyPr/>
                    <a:lstStyle/>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Auswahl, Aus- und Weiterbildung der Mitarbeiter</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Maßnahmen zur Sicherung der Unabhängigkeit</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Wesentliche interne Prozesse und Kontrollen zur Sicherstellung der Prüfungsqualität</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IT-Tools zur Qualitätssicherung</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Informationen über stattgefundene Qualitätssicherungsprüfungen (und Inspektionen)</a:t>
                      </a:r>
                    </a:p>
                    <a:p>
                      <a:pPr marL="342900" indent="-342900" defTabSz="542925">
                        <a:lnSpc>
                          <a:spcPct val="100000"/>
                        </a:lnSpc>
                        <a:buFont typeface="Wingdings" panose="05000000000000000000" pitchFamily="2" charset="2"/>
                        <a:buChar char="§"/>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Qualitätssicherung und Umgang mit Mängel in der Prüfungsqualität</a:t>
                      </a:r>
                    </a:p>
                    <a:p>
                      <a:pPr marL="0" indent="0" defTabSz="542925">
                        <a:lnSpc>
                          <a:spcPct val="100000"/>
                        </a:lnSpc>
                        <a:buFont typeface="Wingdings" panose="05000000000000000000" pitchFamily="2" charset="2"/>
                        <a:buNone/>
                      </a:pPr>
                      <a:r>
                        <a:rPr lang="de-DE" sz="2000" b="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Jeweils für die WP-Gesellschaft und auch das gesamte Netzwerk</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4931">
                <a:tc>
                  <a:txBody>
                    <a:bodyPr/>
                    <a:lstStyle/>
                    <a:p>
                      <a:pPr defTabSz="542925">
                        <a:lnSpc>
                          <a:spcPct val="100000"/>
                        </a:lnSpc>
                      </a:pPr>
                      <a:r>
                        <a:rPr lang="de-DE" sz="2000" b="1"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5. Präsentation des Angebots</a:t>
                      </a:r>
                      <a:endPar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endParaRP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2851">
                <a:tc>
                  <a:txBody>
                    <a:bodyPr/>
                    <a:lstStyle/>
                    <a:p>
                      <a:pPr marL="342900" indent="-342900" defTabSz="542925">
                        <a:lnSpc>
                          <a:spcPct val="100000"/>
                        </a:lnSpc>
                        <a:buFont typeface="Wingdings" panose="05000000000000000000" pitchFamily="2" charset="2"/>
                        <a:buChar char="§"/>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Motivation und Überzeugungskraft</a:t>
                      </a:r>
                    </a:p>
                    <a:p>
                      <a:pPr marL="342900" indent="-342900" defTabSz="542925">
                        <a:lnSpc>
                          <a:spcPct val="100000"/>
                        </a:lnSpc>
                        <a:buFont typeface="Wingdings" panose="05000000000000000000" pitchFamily="2" charset="2"/>
                        <a:buChar char="§"/>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Fähigkeit komplexe Themen verständlich darzustellen</a:t>
                      </a:r>
                    </a:p>
                    <a:p>
                      <a:pPr marL="342900" indent="-342900" defTabSz="542925">
                        <a:lnSpc>
                          <a:spcPct val="100000"/>
                        </a:lnSpc>
                        <a:buFont typeface="Wingdings" panose="05000000000000000000" pitchFamily="2" charset="2"/>
                        <a:buChar char="§"/>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Homogenität des Prüfungsteams</a:t>
                      </a:r>
                    </a:p>
                    <a:p>
                      <a:pPr marL="342900" indent="-342900" defTabSz="542925">
                        <a:lnSpc>
                          <a:spcPct val="100000"/>
                        </a:lnSpc>
                        <a:buFont typeface="Wingdings" panose="05000000000000000000" pitchFamily="2" charset="2"/>
                        <a:buChar char="§"/>
                      </a:pPr>
                      <a:r>
                        <a:rPr lang="de-DE" sz="2000" b="0" kern="1200" dirty="0">
                          <a:solidFill>
                            <a:schemeClr val="tx1"/>
                          </a:solidFill>
                          <a:latin typeface="GT America" panose="00000500000000000000" pitchFamily="2" charset="0"/>
                          <a:ea typeface="GT America" charset="0"/>
                          <a:cs typeface="GT America" panose="020B0604020202020204" pitchFamily="34" charset="0"/>
                          <a:sym typeface="GT America" panose="00000500000000000000" pitchFamily="2" charset="0"/>
                        </a:rPr>
                        <a:t>Innovation und Proaktivität in der Präsentation</a:t>
                      </a:r>
                    </a:p>
                  </a:txBody>
                  <a:tcPr marL="1188000" marT="108000" marB="10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52991">
                <a:tc>
                  <a:txBody>
                    <a:bodyPr/>
                    <a:lstStyle/>
                    <a:p>
                      <a:pPr defTabSz="542925" rtl="0">
                        <a:lnSpc>
                          <a:spcPct val="100000"/>
                        </a:lnSpc>
                      </a:pPr>
                      <a:endParaRPr lang="de-DE" sz="2000" b="0" i="0" u="none" strike="noStrike" kern="1200" baseline="0" dirty="0">
                        <a:solidFill>
                          <a:schemeClr val="dk1"/>
                        </a:solidFill>
                        <a:latin typeface="GT America" panose="00000500000000000000" pitchFamily="2" charset="0"/>
                        <a:ea typeface="GT America" charset="0"/>
                        <a:cs typeface="GT America" panose="020B0604020202020204" pitchFamily="34" charset="0"/>
                        <a:sym typeface="GT America" panose="00000500000000000000" pitchFamily="2" charset="0"/>
                      </a:endParaRPr>
                    </a:p>
                  </a:txBody>
                  <a:tcPr marL="1188000" marT="108000" marB="108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832159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itch-PPT-GT America-UK_final_scr01-JMÄ">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D62E65BB-4EB1-4083-8902-CB452EB3715B}"/>
    </a:ext>
  </a:extLst>
</a:theme>
</file>

<file path=ppt/theme/theme10.xml><?xml version="1.0" encoding="utf-8"?>
<a:theme xmlns:a="http://schemas.openxmlformats.org/drawingml/2006/main" name="Donau blue ">
  <a:themeElements>
    <a:clrScheme name="Benutzerdefiniert 12">
      <a:dk1>
        <a:sysClr val="windowText" lastClr="000000"/>
      </a:dk1>
      <a:lt1>
        <a:sysClr val="window" lastClr="FFFFFF"/>
      </a:lt1>
      <a:dk2>
        <a:srgbClr val="5A6AA8"/>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FAD3ED38-46F7-4F76-9358-E1C08A929008}"/>
    </a:ext>
  </a:extLst>
</a:theme>
</file>

<file path=ppt/theme/theme11.xml><?xml version="1.0" encoding="utf-8"?>
<a:theme xmlns:a="http://schemas.openxmlformats.org/drawingml/2006/main" name="Naha Rose Highlightfolien">
  <a:themeElements>
    <a:clrScheme name="Benutzerdefiniert 13">
      <a:dk1>
        <a:sysClr val="windowText" lastClr="000000"/>
      </a:dk1>
      <a:lt1>
        <a:sysClr val="window" lastClr="FFFFFF"/>
      </a:lt1>
      <a:dk2>
        <a:srgbClr val="F29C9C"/>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A18DEFCE-6E61-41F3-BF77-F675F8A3CE19}"/>
    </a:ext>
  </a:extLst>
</a:theme>
</file>

<file path=ppt/theme/theme12.xml><?xml version="1.0" encoding="utf-8"?>
<a:theme xmlns:a="http://schemas.openxmlformats.org/drawingml/2006/main" name="Danakil Yellow Highlightfolien">
  <a:themeElements>
    <a:clrScheme name="Benutzerdefiniert 14">
      <a:dk1>
        <a:sysClr val="windowText" lastClr="000000"/>
      </a:dk1>
      <a:lt1>
        <a:sysClr val="window" lastClr="FFFFFF"/>
      </a:lt1>
      <a:dk2>
        <a:srgbClr val="FFFC0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1"/>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2EE5BAC4-4C4C-4845-A34C-D0CF3C40B650}"/>
    </a:ext>
  </a:extLst>
</a:theme>
</file>

<file path=ppt/theme/theme13.xml><?xml version="1.0" encoding="utf-8"?>
<a:theme xmlns:a="http://schemas.openxmlformats.org/drawingml/2006/main" name="1_Rödl &amp; Partner Green">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37AEAA30-77CD-4333-97A1-F064BF2E53DC}"/>
    </a:ext>
  </a:extLst>
</a:theme>
</file>

<file path=ppt/theme/theme14.xml><?xml version="1.0" encoding="utf-8"?>
<a:theme xmlns:a="http://schemas.openxmlformats.org/drawingml/2006/main" name="1_Canyon Red">
  <a:themeElements>
    <a:clrScheme name="Benutzerdefiniert 9">
      <a:dk1>
        <a:sysClr val="windowText" lastClr="000000"/>
      </a:dk1>
      <a:lt1>
        <a:sysClr val="window" lastClr="FFFFFF"/>
      </a:lt1>
      <a:dk2>
        <a:srgbClr val="FF644B"/>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2285B0A4-C295-41DD-A0BF-4E6131D53AD8}"/>
    </a:ext>
  </a:extLst>
</a:theme>
</file>

<file path=ppt/theme/theme1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GT America"/>
        <a:font script="Hebr" typeface="GT Americ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GT Americ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GT America"/>
        <a:font script="Hebr" typeface="GT Americ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GT Americ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ödl &amp; Partner Green">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37AEAA30-77CD-4333-97A1-F064BF2E53DC}"/>
    </a:ext>
  </a:extLst>
</a:theme>
</file>

<file path=ppt/theme/theme3.xml><?xml version="1.0" encoding="utf-8"?>
<a:theme xmlns:a="http://schemas.openxmlformats.org/drawingml/2006/main" name="Daintree green ">
  <a:themeElements>
    <a:clrScheme name="Benutzerdefiniert 8">
      <a:dk1>
        <a:sysClr val="windowText" lastClr="000000"/>
      </a:dk1>
      <a:lt1>
        <a:sysClr val="window" lastClr="FFFFFF"/>
      </a:lt1>
      <a:dk2>
        <a:srgbClr val="00838A"/>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F7489D38-7171-4A19-9648-B0C07CC3212C}"/>
    </a:ext>
  </a:extLst>
</a:theme>
</file>

<file path=ppt/theme/theme4.xml><?xml version="1.0" encoding="utf-8"?>
<a:theme xmlns:a="http://schemas.openxmlformats.org/drawingml/2006/main" name="Highland green ">
  <a:themeElements>
    <a:clrScheme name="Benutzerdefiniert 6">
      <a:dk1>
        <a:sysClr val="windowText" lastClr="000000"/>
      </a:dk1>
      <a:lt1>
        <a:sysClr val="window" lastClr="FFFFFF"/>
      </a:lt1>
      <a:dk2>
        <a:srgbClr val="D4E458"/>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1"/>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4FD535B3-C24A-4256-9242-D050AF486E16}"/>
    </a:ext>
  </a:extLst>
</a:theme>
</file>

<file path=ppt/theme/theme5.xml><?xml version="1.0" encoding="utf-8"?>
<a:theme xmlns:a="http://schemas.openxmlformats.org/drawingml/2006/main" name="Rödl &amp; Partner (Schwarz Weiß)">
  <a:themeElements>
    <a:clrScheme name="Benutzerdefiniert 3">
      <a:dk1>
        <a:sysClr val="windowText" lastClr="000000"/>
      </a:dk1>
      <a:lt1>
        <a:sysClr val="window" lastClr="FFFFFF"/>
      </a:lt1>
      <a:dk2>
        <a:srgbClr val="50695F"/>
      </a:dk2>
      <a:lt2>
        <a:srgbClr val="DEE1E0"/>
      </a:lt2>
      <a:accent1>
        <a:srgbClr val="5479BD"/>
      </a:accent1>
      <a:accent2>
        <a:srgbClr val="FF644B"/>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7830F3BD-ACA4-4D65-A604-832189B979C3}"/>
    </a:ext>
  </a:extLst>
</a:theme>
</file>

<file path=ppt/theme/theme6.xml><?xml version="1.0" encoding="utf-8"?>
<a:theme xmlns:a="http://schemas.openxmlformats.org/drawingml/2006/main" name="Canyon Red">
  <a:themeElements>
    <a:clrScheme name="Benutzerdefiniert 9">
      <a:dk1>
        <a:sysClr val="windowText" lastClr="000000"/>
      </a:dk1>
      <a:lt1>
        <a:sysClr val="window" lastClr="FFFFFF"/>
      </a:lt1>
      <a:dk2>
        <a:srgbClr val="FF644B"/>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2285B0A4-C295-41DD-A0BF-4E6131D53AD8}"/>
    </a:ext>
  </a:extLst>
</a:theme>
</file>

<file path=ppt/theme/theme7.xml><?xml version="1.0" encoding="utf-8"?>
<a:theme xmlns:a="http://schemas.openxmlformats.org/drawingml/2006/main" name="Gobi Orange ">
  <a:themeElements>
    <a:clrScheme name="Benutzerdefiniert 10">
      <a:dk1>
        <a:sysClr val="windowText" lastClr="000000"/>
      </a:dk1>
      <a:lt1>
        <a:sysClr val="window" lastClr="FFFFFF"/>
      </a:lt1>
      <a:dk2>
        <a:srgbClr val="EAA21C"/>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170F77F2-E4BD-40B7-9772-5639219027D4}"/>
    </a:ext>
  </a:extLst>
</a:theme>
</file>

<file path=ppt/theme/theme8.xml><?xml version="1.0" encoding="utf-8"?>
<a:theme xmlns:a="http://schemas.openxmlformats.org/drawingml/2006/main" name="Bajkal blue ">
  <a:themeElements>
    <a:clrScheme name="Benutzerdefiniert 11">
      <a:dk1>
        <a:sysClr val="windowText" lastClr="000000"/>
      </a:dk1>
      <a:lt1>
        <a:sysClr val="window" lastClr="FFFFFF"/>
      </a:lt1>
      <a:dk2>
        <a:srgbClr val="5479BD"/>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E70FF8D4-9224-47A2-B51F-B40354004715}"/>
    </a:ext>
  </a:extLst>
</a:theme>
</file>

<file path=ppt/theme/theme9.xml><?xml version="1.0" encoding="utf-8"?>
<a:theme xmlns:a="http://schemas.openxmlformats.org/drawingml/2006/main" name="Dolomite Gray ">
  <a:themeElements>
    <a:clrScheme name="Benutzerdefiniert 15">
      <a:dk1>
        <a:sysClr val="windowText" lastClr="000000"/>
      </a:dk1>
      <a:lt1>
        <a:sysClr val="window" lastClr="FFFFFF"/>
      </a:lt1>
      <a:dk2>
        <a:srgbClr val="50695F"/>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itch-PPT_DE_GT America.potx [Schreibgeschützt]" id="{FEBBA3D0-18EB-47BA-9FCA-E4A0032A449C}" vid="{B6246706-2842-4425-88FF-9407D5A2BAC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489AB4302653E4593B45DBE41EC96CE" ma:contentTypeVersion="1" ma:contentTypeDescription="Ein neues Dokument erstellen." ma:contentTypeScope="" ma:versionID="b0a0f30926756bee26d580e28d1dea9f">
  <xsd:schema xmlns:xsd="http://www.w3.org/2001/XMLSchema" xmlns:xs="http://www.w3.org/2001/XMLSchema" xmlns:p="http://schemas.microsoft.com/office/2006/metadata/properties" xmlns:ns1="http://schemas.microsoft.com/sharepoint/v3" targetNamespace="http://schemas.microsoft.com/office/2006/metadata/properties" ma:root="true" ma:fieldsID="527feafd7c2aaee042aea6d2d3f7a93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828C8D-341B-4D9B-9B59-F7E68F7D1DCE}">
  <ds:schemaRefs>
    <ds:schemaRef ds:uri="http://schemas.microsoft.com/office/2006/metadata/propertie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87B09D8-9D2E-4924-BEA0-AC1E14CB2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74534B-5B59-40F6-806D-63AEFFF297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Pitch-PPT_DE_GT America</Template>
  <TotalTime>0</TotalTime>
  <Words>868</Words>
  <Application>Microsoft Office PowerPoint</Application>
  <PresentationFormat>Breitbild</PresentationFormat>
  <Paragraphs>198</Paragraphs>
  <Slides>17</Slides>
  <Notes>17</Notes>
  <HiddenSlides>0</HiddenSlides>
  <MMClips>0</MMClips>
  <ScaleCrop>false</ScaleCrop>
  <HeadingPairs>
    <vt:vector size="8" baseType="variant">
      <vt:variant>
        <vt:lpstr>Verwendete Schriftarten</vt:lpstr>
      </vt:variant>
      <vt:variant>
        <vt:i4>3</vt:i4>
      </vt:variant>
      <vt:variant>
        <vt:lpstr>Design</vt:lpstr>
      </vt:variant>
      <vt:variant>
        <vt:i4>14</vt:i4>
      </vt:variant>
      <vt:variant>
        <vt:lpstr>Eingebettete OLE-Server</vt:lpstr>
      </vt:variant>
      <vt:variant>
        <vt:i4>1</vt:i4>
      </vt:variant>
      <vt:variant>
        <vt:lpstr>Folientitel</vt:lpstr>
      </vt:variant>
      <vt:variant>
        <vt:i4>17</vt:i4>
      </vt:variant>
    </vt:vector>
  </HeadingPairs>
  <TitlesOfParts>
    <vt:vector size="35" baseType="lpstr">
      <vt:lpstr>Arial</vt:lpstr>
      <vt:lpstr>GT America</vt:lpstr>
      <vt:lpstr>Wingdings</vt:lpstr>
      <vt:lpstr>Pitch-PPT-GT America-UK_final_scr01-JMÄ</vt:lpstr>
      <vt:lpstr>Rödl &amp; Partner Green</vt:lpstr>
      <vt:lpstr>Daintree green </vt:lpstr>
      <vt:lpstr>Highland green </vt:lpstr>
      <vt:lpstr>Rödl &amp; Partner (Schwarz Weiß)</vt:lpstr>
      <vt:lpstr>Canyon Red</vt:lpstr>
      <vt:lpstr>Gobi Orange </vt:lpstr>
      <vt:lpstr>Bajkal blue </vt:lpstr>
      <vt:lpstr>Dolomite Gray </vt:lpstr>
      <vt:lpstr>Donau blue </vt:lpstr>
      <vt:lpstr>Naha Rose Highlightfolien</vt:lpstr>
      <vt:lpstr>Danakil Yellow Highlightfolien</vt:lpstr>
      <vt:lpstr>1_Rödl &amp; Partner Green</vt:lpstr>
      <vt:lpstr>1_Canyon Red</vt:lpstr>
      <vt:lpstr>think-cell Folie</vt:lpstr>
      <vt:lpstr>Die erfahrungen aus der Praxis</vt:lpstr>
      <vt:lpstr>Agenda</vt:lpstr>
      <vt:lpstr>0. der neue ausschreibungsleitfaden</vt:lpstr>
      <vt:lpstr>1. Vorbereitung der Ausschreibung</vt:lpstr>
      <vt:lpstr>2. Ablauf des Ausschreibungsverfahrens</vt:lpstr>
      <vt:lpstr>3. Auswahlkriterien</vt:lpstr>
      <vt:lpstr>3. Auswahlkriterien</vt:lpstr>
      <vt:lpstr>3. Auswahlkriterien</vt:lpstr>
      <vt:lpstr>3. weitere Auswahlkriterien</vt:lpstr>
      <vt:lpstr>3. weitere Auswahlkriterien</vt:lpstr>
      <vt:lpstr>4 Beispiele aus der Praxis</vt:lpstr>
      <vt:lpstr>5. ergänzungen</vt:lpstr>
      <vt:lpstr>5. ergänzungen</vt:lpstr>
      <vt:lpstr>4 rödl &amp; partner: Immer für sie da</vt:lpstr>
      <vt:lpstr>ANHANG: Überblick über die WP-Gesellschaften in Deutschland</vt:lpstr>
      <vt:lpstr> Rödl &amp; partner weltweit: der german desk </vt:lpstr>
      <vt:lpstr> rödl &amp; partner: unsere werte</vt:lpstr>
    </vt:vector>
  </TitlesOfParts>
  <Company>Rödl &amp; Partner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Aininger, Kerstin</dc:creator>
  <cp:lastModifiedBy>Hacker, Santra</cp:lastModifiedBy>
  <cp:revision>124</cp:revision>
  <cp:lastPrinted>2019-03-25T12:34:30Z</cp:lastPrinted>
  <dcterms:created xsi:type="dcterms:W3CDTF">2019-03-07T14:25:02Z</dcterms:created>
  <dcterms:modified xsi:type="dcterms:W3CDTF">2019-03-25T12:36:11Z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0x010100C489AB4302653E4593B45DBE41EC96CE</vt:lpwstr>
  </property>
</Properties>
</file>